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8" r:id="rId4"/>
  </p:sldMasterIdLst>
  <p:notesMasterIdLst>
    <p:notesMasterId r:id="rId39"/>
  </p:notesMasterIdLst>
  <p:handoutMasterIdLst>
    <p:handoutMasterId r:id="rId40"/>
  </p:handoutMasterIdLst>
  <p:sldIdLst>
    <p:sldId id="256" r:id="rId5"/>
    <p:sldId id="309" r:id="rId6"/>
    <p:sldId id="286" r:id="rId7"/>
    <p:sldId id="322" r:id="rId8"/>
    <p:sldId id="324" r:id="rId9"/>
    <p:sldId id="311" r:id="rId10"/>
    <p:sldId id="325" r:id="rId11"/>
    <p:sldId id="329" r:id="rId12"/>
    <p:sldId id="312" r:id="rId13"/>
    <p:sldId id="326" r:id="rId14"/>
    <p:sldId id="313" r:id="rId15"/>
    <p:sldId id="328" r:id="rId16"/>
    <p:sldId id="342" r:id="rId17"/>
    <p:sldId id="341" r:id="rId18"/>
    <p:sldId id="340" r:id="rId19"/>
    <p:sldId id="314" r:id="rId20"/>
    <p:sldId id="327" r:id="rId21"/>
    <p:sldId id="315" r:id="rId22"/>
    <p:sldId id="331" r:id="rId23"/>
    <p:sldId id="332" r:id="rId24"/>
    <p:sldId id="333" r:id="rId25"/>
    <p:sldId id="318" r:id="rId26"/>
    <p:sldId id="337" r:id="rId27"/>
    <p:sldId id="338" r:id="rId28"/>
    <p:sldId id="319" r:id="rId29"/>
    <p:sldId id="316" r:id="rId30"/>
    <p:sldId id="339" r:id="rId31"/>
    <p:sldId id="321" r:id="rId32"/>
    <p:sldId id="290" r:id="rId33"/>
    <p:sldId id="308" r:id="rId34"/>
    <p:sldId id="291" r:id="rId35"/>
    <p:sldId id="336" r:id="rId36"/>
    <p:sldId id="297" r:id="rId37"/>
    <p:sldId id="33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977F9-D102-96BA-40A2-4EC17322E4B8}" v="3297" dt="2025-04-17T05:44:19.357"/>
    <p1510:client id="{45B3D8B7-F6BF-F2FC-24BC-73547BB5D85C}" v="1814" dt="2025-04-16T15:09:50.718"/>
    <p1510:client id="{4AD13163-017C-8D8D-6EF0-2D1B25F27AE6}" v="383" dt="2025-04-16T19:07:17.599"/>
    <p1510:client id="{4CA257F5-FC48-7290-D3A8-C78E5677420D}" v="18" dt="2025-04-17T03:59:45.246"/>
    <p1510:client id="{55E6E080-998B-C386-B9BC-276AB4F788D3}" v="1048" dt="2025-04-17T06:24:09.014"/>
    <p1510:client id="{5E6D1513-A9B8-1519-57E7-80DD35E98FA8}" v="190" dt="2025-04-17T06:20:54.598"/>
    <p1510:client id="{604457A1-944B-5FD6-12B1-8ACA49E7B44F}" v="637" dt="2025-04-17T04:14:01.681"/>
    <p1510:client id="{6524AC64-BF9D-A915-1511-CD37C491B574}" v="590" dt="2025-04-15T20:07:51.266"/>
    <p1510:client id="{6F17317A-CFBF-03EC-6F08-A7CFDDBE8181}" v="1205" dt="2025-04-15T19:28:53.035"/>
    <p1510:client id="{86BAB6A7-640B-CF07-8021-49314F2E1EED}" v="280" dt="2025-04-15T18:23:47.313"/>
    <p1510:client id="{8B6D9E2F-2315-EDC2-A3B7-F4F3D1C0E4DC}" v="546" dt="2025-04-16T05:55:06.521"/>
    <p1510:client id="{AD78AE05-B9AC-03D8-A97E-E1BB63CEE964}" v="2" dt="2025-04-17T05:45:25.055"/>
    <p1510:client id="{B7F2AB96-8160-65AF-2B97-7079A0A21CAB}" v="13" dt="2025-04-17T06:22:29.904"/>
    <p1510:client id="{D24A395A-1FF5-84BC-821B-F6E3D42F29B2}" v="4297" dt="2025-04-15T14:09:26.313"/>
    <p1510:client id="{DC847EA6-7C74-C740-53D6-696EF2E49510}" v="1049" dt="2025-04-16T05:37:16.621"/>
    <p1510:client id="{E5C29CF9-7CF8-DE1C-65A9-BD98E3BF61F8}" v="6" dt="2025-04-17T04:54:04.277"/>
    <p1510:client id="{F167D9F6-D1F5-3043-D92C-91F88D288E90}" v="873" dt="2025-04-16T06:30:24.908"/>
    <p1510:client id="{F29474E0-FC48-6097-C36F-1A7A038A51CA}" v="64" dt="2025-04-16T16:20:57.288"/>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p:scale>
          <a:sx n="101" d="100"/>
          <a:sy n="101" d="100"/>
        </p:scale>
        <p:origin x="728" y="6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4/17/25</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D79C9-4174-8452-DD7D-28D6BA15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DD0D42-407A-B439-F6AF-4378073A0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C73C4-E53A-91E0-F255-D10C9C82BB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184266-ABA7-C670-78F2-1E05D65CAD77}"/>
              </a:ext>
            </a:extLst>
          </p:cNvPr>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501520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5C9EB-1E0F-CC15-8598-932E09AA7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37841-83F6-F742-8A6B-295E1F812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F6FDC-8488-FF7C-19E8-FCF53FAD4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AE531B-B7E5-98B9-FB5B-B2AC6D0C4EE3}"/>
              </a:ext>
            </a:extLst>
          </p:cNvPr>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230663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D1356-1032-B51F-2009-7F719E039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CA9F7-EBE3-26D7-99E0-16E54E9EA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0F37A-28F7-ACD2-A6D9-F19CC32AE8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9054C2-64B4-62A7-E76D-0E2BA487B59E}"/>
              </a:ext>
            </a:extLst>
          </p:cNvPr>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3622945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91CC0-A7F3-29A1-EE7F-5FCF0FC4C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B7690-0BA0-399E-E0D8-EDAF52585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94B6D-D3FA-681A-56DC-98076CE57C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0B80E1-1517-CDC4-E964-8BC8828DE6C1}"/>
              </a:ext>
            </a:extLst>
          </p:cNvPr>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2762371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4B849-F8DF-2BB1-2991-A001E097E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DA9429-0CD8-0229-9CB4-685508B5C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C1052-0F4C-F72B-B439-90FEEFCA9C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B48A83-17FA-5D3F-2E81-BCEA2AEF06AE}"/>
              </a:ext>
            </a:extLst>
          </p:cNvPr>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195705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05685-2AB1-F6AB-3BA6-2BFE22454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0A81D-B7AB-DF40-E438-28AD0D815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F1A028-A10D-77F6-94D8-93C8BCB28B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9A3459-D09C-9C95-6A8F-ADCD59BBA55D}"/>
              </a:ext>
            </a:extLst>
          </p:cNvPr>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1111607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0379C-C741-B5DC-60E3-ABEEE6A24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76F1C-3DED-9DC0-7B33-BF5F63AA2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10E86-B45F-E4E4-D572-7424890736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0E01CD-C881-14E5-3BD6-39567057462B}"/>
              </a:ext>
            </a:extLst>
          </p:cNvPr>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348639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7588B-6D1E-53F3-9F69-386CA9AD0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B286E-6E76-8EE8-9839-3B69B3094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3EDE3-574A-156C-6850-9E67625F8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392C4D-A0CA-E369-545D-E2AA700CFF9D}"/>
              </a:ext>
            </a:extLst>
          </p:cNvPr>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153413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95154-27C9-0675-C8C1-EE2256A33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2A95C-3192-91ED-7906-EB587EA4E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DF7D7-84E4-5DDD-9449-0105C377F2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E3B112-544A-0189-0525-93175B2CFD70}"/>
              </a:ext>
            </a:extLst>
          </p:cNvPr>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129718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BFF2F-8C82-5820-C9EE-C4064CD7C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C42BD-4A3A-1E22-61BB-8965B777D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36489-E739-B309-232A-C1B8767ACF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6253D8-1515-5EE9-93E4-F8E7D1E1E53A}"/>
              </a:ext>
            </a:extLst>
          </p:cNvPr>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206260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193894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20045-5100-518A-090A-43370C441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7B942-F34D-FEE4-3816-6038902444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72326-B261-2A96-99B3-268CED9E43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51897E-7335-B29B-73AA-1614A325FB7A}"/>
              </a:ext>
            </a:extLst>
          </p:cNvPr>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2045889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1B36D-64F3-1A82-5D9C-72E95459B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7566E-D52C-4C3A-DFD1-59546FAE7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4E9FD9-2870-EC5E-D6B7-D1D9C4B69A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C8B041-CF8A-F6AB-C964-C015AB92184D}"/>
              </a:ext>
            </a:extLst>
          </p:cNvPr>
          <p:cNvSpPr>
            <a:spLocks noGrp="1"/>
          </p:cNvSpPr>
          <p:nvPr>
            <p:ph type="sldNum" sz="quarter" idx="5"/>
          </p:nvPr>
        </p:nvSpPr>
        <p:spPr/>
        <p:txBody>
          <a:bodyPr/>
          <a:lstStyle/>
          <a:p>
            <a:fld id="{F97DC217-DF71-1A49-B3EA-559F1F43B0FF}" type="slidenum">
              <a:rPr lang="en-US" smtClean="0"/>
              <a:t>25</a:t>
            </a:fld>
            <a:endParaRPr lang="en-US"/>
          </a:p>
        </p:txBody>
      </p:sp>
    </p:spTree>
    <p:extLst>
      <p:ext uri="{BB962C8B-B14F-4D97-AF65-F5344CB8AC3E}">
        <p14:creationId xmlns:p14="http://schemas.microsoft.com/office/powerpoint/2010/main" val="2778566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0D379-2CA4-A4F9-C6E4-60FBFBAF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78698-E603-06F6-7CE1-E4169BDBB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E6C5C-0E29-AC95-33C3-012B576F82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CDE81D-57D3-00E6-C57A-B6B066D3C015}"/>
              </a:ext>
            </a:extLst>
          </p:cNvPr>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1747961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27F22-9C62-2B3C-ABB0-ABEE71A5C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D166C-D277-96AE-76E2-43A2E3BF6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D6827-77A4-E4B3-672A-ABA62E54C9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D4BCA5-E4C1-9F3A-1D48-41B31E054B94}"/>
              </a:ext>
            </a:extLst>
          </p:cNvPr>
          <p:cNvSpPr>
            <a:spLocks noGrp="1"/>
          </p:cNvSpPr>
          <p:nvPr>
            <p:ph type="sldNum" sz="quarter" idx="5"/>
          </p:nvPr>
        </p:nvSpPr>
        <p:spPr/>
        <p:txBody>
          <a:bodyPr/>
          <a:lstStyle/>
          <a:p>
            <a:fld id="{F97DC217-DF71-1A49-B3EA-559F1F43B0FF}" type="slidenum">
              <a:rPr lang="en-US" smtClean="0"/>
              <a:t>28</a:t>
            </a:fld>
            <a:endParaRPr lang="en-US"/>
          </a:p>
        </p:txBody>
      </p:sp>
    </p:spTree>
    <p:extLst>
      <p:ext uri="{BB962C8B-B14F-4D97-AF65-F5344CB8AC3E}">
        <p14:creationId xmlns:p14="http://schemas.microsoft.com/office/powerpoint/2010/main" val="637880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1639086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2C2AF-93C0-132F-D4E6-395D3EF9C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56132-594A-A975-6480-5F32B3F288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D8E78-8453-1E4E-BC14-B9E7686746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B88013-0299-58A0-4200-C6364805F5C4}"/>
              </a:ext>
            </a:extLst>
          </p:cNvPr>
          <p:cNvSpPr>
            <a:spLocks noGrp="1"/>
          </p:cNvSpPr>
          <p:nvPr>
            <p:ph type="sldNum" sz="quarter" idx="5"/>
          </p:nvPr>
        </p:nvSpPr>
        <p:spPr/>
        <p:txBody>
          <a:bodyPr/>
          <a:lstStyle/>
          <a:p>
            <a:fld id="{F97DC217-DF71-1A49-B3EA-559F1F43B0FF}" type="slidenum">
              <a:rPr lang="en-US" smtClean="0"/>
              <a:t>30</a:t>
            </a:fld>
            <a:endParaRPr lang="en-US"/>
          </a:p>
        </p:txBody>
      </p:sp>
    </p:spTree>
    <p:extLst>
      <p:ext uri="{BB962C8B-B14F-4D97-AF65-F5344CB8AC3E}">
        <p14:creationId xmlns:p14="http://schemas.microsoft.com/office/powerpoint/2010/main" val="3179262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a:p>
        </p:txBody>
      </p:sp>
    </p:spTree>
    <p:extLst>
      <p:ext uri="{BB962C8B-B14F-4D97-AF65-F5344CB8AC3E}">
        <p14:creationId xmlns:p14="http://schemas.microsoft.com/office/powerpoint/2010/main" val="964844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7A430-35A5-95E0-8F22-796817CFB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37FFF-2819-46CB-ED2E-78C74763C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19DB9-D6BC-77DB-A444-8FB6B66E3D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25864C-1F34-7B78-A0BC-7CBBD864D512}"/>
              </a:ext>
            </a:extLst>
          </p:cNvPr>
          <p:cNvSpPr>
            <a:spLocks noGrp="1"/>
          </p:cNvSpPr>
          <p:nvPr>
            <p:ph type="sldNum" sz="quarter" idx="5"/>
          </p:nvPr>
        </p:nvSpPr>
        <p:spPr/>
        <p:txBody>
          <a:bodyPr/>
          <a:lstStyle/>
          <a:p>
            <a:fld id="{F97DC217-DF71-1A49-B3EA-559F1F43B0FF}" type="slidenum">
              <a:rPr lang="en-US" smtClean="0"/>
              <a:t>32</a:t>
            </a:fld>
            <a:endParaRPr lang="en-US"/>
          </a:p>
        </p:txBody>
      </p:sp>
    </p:spTree>
    <p:extLst>
      <p:ext uri="{BB962C8B-B14F-4D97-AF65-F5344CB8AC3E}">
        <p14:creationId xmlns:p14="http://schemas.microsoft.com/office/powerpoint/2010/main" val="234326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98DE-7380-658D-BFCB-5AB8C426E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2F2F2-E823-550A-37B0-7076A4A95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DDAF5-7732-DD2D-E454-C1DED5EB17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5D371B-F4E7-9DF6-41B5-E1E4FA292FF5}"/>
              </a:ext>
            </a:extLst>
          </p:cNvPr>
          <p:cNvSpPr>
            <a:spLocks noGrp="1"/>
          </p:cNvSpPr>
          <p:nvPr>
            <p:ph type="sldNum" sz="quarter" idx="5"/>
          </p:nvPr>
        </p:nvSpPr>
        <p:spPr/>
        <p:txBody>
          <a:bodyPr/>
          <a:lstStyle/>
          <a:p>
            <a:fld id="{F97DC217-DF71-1A49-B3EA-559F1F43B0FF}" type="slidenum">
              <a:rPr lang="en-US" smtClean="0"/>
              <a:t>33</a:t>
            </a:fld>
            <a:endParaRPr lang="en-US"/>
          </a:p>
        </p:txBody>
      </p:sp>
    </p:spTree>
    <p:extLst>
      <p:ext uri="{BB962C8B-B14F-4D97-AF65-F5344CB8AC3E}">
        <p14:creationId xmlns:p14="http://schemas.microsoft.com/office/powerpoint/2010/main" val="347550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EFAE5-2EA4-DFC0-1386-1AA29305B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404D1-E02A-E95B-20CF-2D120E9BB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739C8-B094-4229-ACE9-BCE4474C8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7F3A35-3B49-59FF-F5F2-B97366A5F760}"/>
              </a:ext>
            </a:extLst>
          </p:cNvPr>
          <p:cNvSpPr>
            <a:spLocks noGrp="1"/>
          </p:cNvSpPr>
          <p:nvPr>
            <p:ph type="sldNum" sz="quarter" idx="5"/>
          </p:nvPr>
        </p:nvSpPr>
        <p:spPr/>
        <p:txBody>
          <a:bodyPr/>
          <a:lstStyle/>
          <a:p>
            <a:fld id="{F97DC217-DF71-1A49-B3EA-559F1F43B0FF}" type="slidenum">
              <a:rPr lang="en-US" smtClean="0"/>
              <a:t>34</a:t>
            </a:fld>
            <a:endParaRPr lang="en-US"/>
          </a:p>
        </p:txBody>
      </p:sp>
    </p:spTree>
    <p:extLst>
      <p:ext uri="{BB962C8B-B14F-4D97-AF65-F5344CB8AC3E}">
        <p14:creationId xmlns:p14="http://schemas.microsoft.com/office/powerpoint/2010/main" val="290185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AF82-AEC9-2318-6453-377455D8A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8F030-3D60-004D-254E-162BBB1E8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CB15F-FA47-CADC-3CEF-CC8EB571B9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2D3663-F9FC-1984-F1FF-DAFF9CF76093}"/>
              </a:ext>
            </a:extLst>
          </p:cNvPr>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203192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A44A-D561-977D-0146-E70BC9C42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312CF-0052-815C-D303-55AF377E1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C4023-21BC-44AC-9570-3508EC6023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9F7927-17C2-8793-3DAC-07701D2B53F3}"/>
              </a:ext>
            </a:extLst>
          </p:cNvPr>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354672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B076F-75E2-654C-4B90-5ED3B1A1F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6F5708-E15B-FDF9-78D3-E689E817A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8119F-4F18-A54B-7137-9F2D7165F2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B3AE42-DAF1-24A9-7282-8FAC66EC4589}"/>
              </a:ext>
            </a:extLst>
          </p:cNvPr>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250834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46971-858A-408C-A288-9E0FD9720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6104A-3F93-BE6D-9F29-E944F1A7E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622D6-E032-0EF2-4A9D-C4506658C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B159FF-0016-8FD4-8C8C-09AC794798D7}"/>
              </a:ext>
            </a:extLst>
          </p:cNvPr>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2881913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6B20-0292-0A15-3D81-641F14D3E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624C8-A9D9-56CC-F0FE-195A61091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53FE7-4C6C-D2DA-AC22-00765506DB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61CFD7-96C8-3B83-3E6D-96DF6248DC6A}"/>
              </a:ext>
            </a:extLst>
          </p:cNvPr>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270764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583F-3B43-379C-0D94-CE4661B74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EF2AAB-5A3F-C13F-FE04-01FA199C0A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0B1C3-B185-21FE-184A-FCDA0D6B6C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B7CD2E-8C0D-1312-1382-63C4B9C55059}"/>
              </a:ext>
            </a:extLst>
          </p:cNvPr>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104681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F24FE-7270-752D-1A5D-2DF3C07B3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2FC70-A6D3-FD14-76CA-3B8341191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551E4-2A08-6DF2-0676-1DCD2F634A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7659CA-9C55-7C13-64A6-583FD2676182}"/>
              </a:ext>
            </a:extLst>
          </p:cNvPr>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233063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4/17/25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794378115"/>
      </p:ext>
    </p:extLst>
  </p:cSld>
  <p:clrMapOvr>
    <a:masterClrMapping/>
  </p:clrMapOvr>
  <p:hf sldNum="0" hdr="0" ftr="0" dt="0"/>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4/17/25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278056848"/>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4/17/25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913300538"/>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5296241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108460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4/17/25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06486256"/>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4/17/25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24809768"/>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4/17/25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830043396"/>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4/17/25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557241152"/>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4/17/25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047030635"/>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4/17/25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657598071"/>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4/17/25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619512129"/>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4/17/25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225097722"/>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4/17/25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4474790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Lst>
  <p:hf sldNum="0" hdr="0" ft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4.jpe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hutterstock.com/search/ai-goodbye"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381550" y="586116"/>
            <a:ext cx="5831742" cy="1132258"/>
          </a:xfrm>
        </p:spPr>
        <p:txBody>
          <a:bodyPr anchor="ctr">
            <a:normAutofit fontScale="90000"/>
          </a:bodyPr>
          <a:lstStyle/>
          <a:p>
            <a:pPr algn="ctr"/>
            <a:r>
              <a:rPr lang="en-US" sz="2800">
                <a:solidFill>
                  <a:schemeClr val="bg1"/>
                </a:solidFill>
                <a:latin typeface="Neue Haas Grotesk Text Pro"/>
              </a:rPr>
              <a:t>CS776 Project  by Team: God's Eye</a:t>
            </a:r>
            <a:br>
              <a:rPr lang="en-US" sz="2100">
                <a:solidFill>
                  <a:schemeClr val="bg1"/>
                </a:solidFill>
              </a:rPr>
            </a:br>
            <a:br>
              <a:rPr lang="en-US" sz="2100">
                <a:solidFill>
                  <a:schemeClr val="bg1"/>
                </a:solidFill>
              </a:rPr>
            </a:br>
            <a:endParaRPr lang="en-US" sz="2100" b="0">
              <a:solidFill>
                <a:schemeClr val="bg1"/>
              </a:solidFill>
            </a:endParaRPr>
          </a:p>
        </p:txBody>
      </p:sp>
      <p:graphicFrame>
        <p:nvGraphicFramePr>
          <p:cNvPr id="7" name="Table 6">
            <a:extLst>
              <a:ext uri="{FF2B5EF4-FFF2-40B4-BE49-F238E27FC236}">
                <a16:creationId xmlns:a16="http://schemas.microsoft.com/office/drawing/2014/main" id="{C81CEF8C-BCAF-915A-F2AE-8499D94224DB}"/>
              </a:ext>
            </a:extLst>
          </p:cNvPr>
          <p:cNvGraphicFramePr>
            <a:graphicFrameLocks noGrp="1"/>
          </p:cNvGraphicFramePr>
          <p:nvPr>
            <p:extLst>
              <p:ext uri="{D42A27DB-BD31-4B8C-83A1-F6EECF244321}">
                <p14:modId xmlns:p14="http://schemas.microsoft.com/office/powerpoint/2010/main" val="3034253653"/>
              </p:ext>
            </p:extLst>
          </p:nvPr>
        </p:nvGraphicFramePr>
        <p:xfrm>
          <a:off x="589280" y="4734560"/>
          <a:ext cx="5151061" cy="1923635"/>
        </p:xfrm>
        <a:graphic>
          <a:graphicData uri="http://schemas.openxmlformats.org/drawingml/2006/table">
            <a:tbl>
              <a:tblPr firstRow="1" bandRow="1">
                <a:tableStyleId>{69012ECD-51FC-41F1-AA8D-1B2483CD663E}</a:tableStyleId>
              </a:tblPr>
              <a:tblGrid>
                <a:gridCol w="2985156">
                  <a:extLst>
                    <a:ext uri="{9D8B030D-6E8A-4147-A177-3AD203B41FA5}">
                      <a16:colId xmlns:a16="http://schemas.microsoft.com/office/drawing/2014/main" val="842565250"/>
                    </a:ext>
                  </a:extLst>
                </a:gridCol>
                <a:gridCol w="2165905">
                  <a:extLst>
                    <a:ext uri="{9D8B030D-6E8A-4147-A177-3AD203B41FA5}">
                      <a16:colId xmlns:a16="http://schemas.microsoft.com/office/drawing/2014/main" val="3580357847"/>
                    </a:ext>
                  </a:extLst>
                </a:gridCol>
              </a:tblGrid>
              <a:tr h="274805">
                <a:tc>
                  <a:txBody>
                    <a:bodyPr/>
                    <a:lstStyle/>
                    <a:p>
                      <a:pPr lvl="0" algn="ctr">
                        <a:buNone/>
                      </a:pPr>
                      <a:r>
                        <a:rPr lang="en-US" sz="1200" b="1">
                          <a:solidFill>
                            <a:schemeClr val="bg1"/>
                          </a:solidFill>
                          <a:effectLst/>
                        </a:rPr>
                        <a:t>Member Name</a:t>
                      </a:r>
                    </a:p>
                  </a:txBody>
                  <a:tcPr marL="42034" marR="42034" marT="28022" marB="28022" anchor="b">
                    <a:lnL w="9524">
                      <a:solidFill>
                        <a:srgbClr val="CCCCCC"/>
                      </a:solidFill>
                    </a:lnL>
                    <a:lnR w="9524">
                      <a:solidFill>
                        <a:srgbClr val="CCCCCC"/>
                      </a:solidFill>
                    </a:lnR>
                    <a:lnT w="9524">
                      <a:solidFill>
                        <a:srgbClr val="CCCCCC"/>
                      </a:solidFill>
                    </a:lnT>
                    <a:lnB w="9524">
                      <a:solidFill>
                        <a:srgbClr val="CCCCCC"/>
                      </a:solidFill>
                    </a:lnB>
                    <a:solidFill>
                      <a:schemeClr val="bg1">
                        <a:lumMod val="75000"/>
                      </a:schemeClr>
                    </a:solidFill>
                  </a:tcPr>
                </a:tc>
                <a:tc>
                  <a:txBody>
                    <a:bodyPr/>
                    <a:lstStyle/>
                    <a:p>
                      <a:pPr lvl="0" algn="ctr">
                        <a:buNone/>
                      </a:pPr>
                      <a:r>
                        <a:rPr lang="en-US" sz="1200" b="1">
                          <a:solidFill>
                            <a:schemeClr val="bg1"/>
                          </a:solidFill>
                          <a:effectLst/>
                        </a:rPr>
                        <a:t>Roll Number</a:t>
                      </a:r>
                    </a:p>
                  </a:txBody>
                  <a:tcPr marL="42034" marR="42034" marT="28022" marB="28022" anchor="b">
                    <a:lnL w="9524">
                      <a:solidFill>
                        <a:srgbClr val="CCCCCC"/>
                      </a:solidFill>
                    </a:lnL>
                    <a:lnR w="9524">
                      <a:solidFill>
                        <a:srgbClr val="CCCCCC"/>
                      </a:solidFill>
                    </a:lnR>
                    <a:lnT w="9524">
                      <a:solidFill>
                        <a:srgbClr val="CCCCCC"/>
                      </a:solidFill>
                    </a:lnT>
                    <a:lnB w="9524">
                      <a:solidFill>
                        <a:srgbClr val="CCCCCC"/>
                      </a:solidFill>
                    </a:lnB>
                    <a:solidFill>
                      <a:schemeClr val="bg1">
                        <a:lumMod val="75000"/>
                      </a:schemeClr>
                    </a:solidFill>
                  </a:tcPr>
                </a:tc>
                <a:extLst>
                  <a:ext uri="{0D108BD9-81ED-4DB2-BD59-A6C34878D82A}">
                    <a16:rowId xmlns:a16="http://schemas.microsoft.com/office/drawing/2014/main" val="871424957"/>
                  </a:ext>
                </a:extLst>
              </a:tr>
              <a:tr h="274805">
                <a:tc>
                  <a:txBody>
                    <a:bodyPr/>
                    <a:lstStyle/>
                    <a:p>
                      <a:pPr algn="ctr" rtl="0" fontAlgn="b"/>
                      <a:r>
                        <a:rPr lang="en-US" sz="1200">
                          <a:solidFill>
                            <a:schemeClr val="bg1"/>
                          </a:solidFill>
                          <a:effectLst/>
                        </a:rPr>
                        <a:t>Aryan Agarwal</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200">
                          <a:solidFill>
                            <a:schemeClr val="bg1"/>
                          </a:solidFill>
                          <a:effectLst/>
                        </a:rPr>
                        <a:t>241110012</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96486528"/>
                  </a:ext>
                </a:extLst>
              </a:tr>
              <a:tr h="274805">
                <a:tc>
                  <a:txBody>
                    <a:bodyPr/>
                    <a:lstStyle/>
                    <a:p>
                      <a:pPr algn="ctr" rtl="0" fontAlgn="b"/>
                      <a:r>
                        <a:rPr lang="en-US" sz="1200">
                          <a:solidFill>
                            <a:schemeClr val="bg1"/>
                          </a:solidFill>
                          <a:effectLst/>
                        </a:rPr>
                        <a:t>Keshav Banka</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200">
                          <a:solidFill>
                            <a:schemeClr val="bg1"/>
                          </a:solidFill>
                          <a:effectLst/>
                        </a:rPr>
                        <a:t>241110032</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74958145"/>
                  </a:ext>
                </a:extLst>
              </a:tr>
              <a:tr h="274805">
                <a:tc>
                  <a:txBody>
                    <a:bodyPr/>
                    <a:lstStyle/>
                    <a:p>
                      <a:pPr algn="ctr" rtl="0" fontAlgn="b"/>
                      <a:r>
                        <a:rPr lang="en-US" sz="1200">
                          <a:solidFill>
                            <a:schemeClr val="bg1"/>
                          </a:solidFill>
                          <a:effectLst/>
                        </a:rPr>
                        <a:t>Himalaya Kaushik</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200">
                          <a:solidFill>
                            <a:schemeClr val="bg1"/>
                          </a:solidFill>
                          <a:effectLst/>
                        </a:rPr>
                        <a:t>241110029</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383710610"/>
                  </a:ext>
                </a:extLst>
              </a:tr>
              <a:tr h="274805">
                <a:tc>
                  <a:txBody>
                    <a:bodyPr/>
                    <a:lstStyle/>
                    <a:p>
                      <a:pPr algn="ctr" rtl="0" fontAlgn="b"/>
                      <a:r>
                        <a:rPr lang="en-US" sz="1200">
                          <a:solidFill>
                            <a:schemeClr val="bg1"/>
                          </a:solidFill>
                          <a:effectLst/>
                        </a:rPr>
                        <a:t>Yuvraj Raghuvanshi</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200">
                          <a:solidFill>
                            <a:schemeClr val="bg1"/>
                          </a:solidFill>
                          <a:effectLst/>
                        </a:rPr>
                        <a:t>241110084</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90070086"/>
                  </a:ext>
                </a:extLst>
              </a:tr>
              <a:tr h="274805">
                <a:tc>
                  <a:txBody>
                    <a:bodyPr/>
                    <a:lstStyle/>
                    <a:p>
                      <a:pPr algn="ctr" rtl="0" fontAlgn="b"/>
                      <a:r>
                        <a:rPr lang="en-US" sz="1200">
                          <a:solidFill>
                            <a:schemeClr val="bg1"/>
                          </a:solidFill>
                          <a:effectLst/>
                        </a:rPr>
                        <a:t>Tsewang </a:t>
                      </a:r>
                      <a:r>
                        <a:rPr lang="en-US" sz="1200" err="1">
                          <a:solidFill>
                            <a:schemeClr val="bg1"/>
                          </a:solidFill>
                          <a:effectLst/>
                        </a:rPr>
                        <a:t>Namgail</a:t>
                      </a:r>
                      <a:endParaRPr lang="en-US" sz="1200">
                        <a:solidFill>
                          <a:schemeClr val="bg1"/>
                        </a:solidFill>
                        <a:effectLst/>
                      </a:endParaRP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200">
                          <a:solidFill>
                            <a:schemeClr val="bg1"/>
                          </a:solidFill>
                          <a:effectLst/>
                        </a:rPr>
                        <a:t>241110093</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921396491"/>
                  </a:ext>
                </a:extLst>
              </a:tr>
              <a:tr h="274805">
                <a:tc>
                  <a:txBody>
                    <a:bodyPr/>
                    <a:lstStyle/>
                    <a:p>
                      <a:pPr algn="ctr" rtl="0" fontAlgn="b"/>
                      <a:r>
                        <a:rPr lang="en-US" sz="1200">
                          <a:solidFill>
                            <a:schemeClr val="bg1"/>
                          </a:solidFill>
                          <a:effectLst/>
                        </a:rPr>
                        <a:t>Tsewang </a:t>
                      </a:r>
                      <a:r>
                        <a:rPr lang="en-US" sz="1200" err="1">
                          <a:solidFill>
                            <a:schemeClr val="bg1"/>
                          </a:solidFill>
                          <a:effectLst/>
                        </a:rPr>
                        <a:t>Chukey</a:t>
                      </a:r>
                      <a:endParaRPr lang="en-US" sz="1200">
                        <a:solidFill>
                          <a:schemeClr val="bg1"/>
                        </a:solidFill>
                        <a:effectLst/>
                      </a:endParaRP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sz="1200">
                          <a:solidFill>
                            <a:schemeClr val="bg1"/>
                          </a:solidFill>
                          <a:effectLst/>
                        </a:rPr>
                        <a:t>241110092</a:t>
                      </a:r>
                    </a:p>
                  </a:txBody>
                  <a:tcPr marL="42034" marR="42034" marT="28022" marB="2802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059782873"/>
                  </a:ext>
                </a:extLst>
              </a:tr>
            </a:tbl>
          </a:graphicData>
        </a:graphic>
      </p:graphicFrame>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38EFB-F855-6BFB-3DCE-7C77CE86A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A8DBA-FD93-0C30-BA7B-EE7545D09059}"/>
              </a:ext>
            </a:extLst>
          </p:cNvPr>
          <p:cNvSpPr>
            <a:spLocks noGrp="1"/>
          </p:cNvSpPr>
          <p:nvPr>
            <p:ph type="title"/>
          </p:nvPr>
        </p:nvSpPr>
        <p:spPr>
          <a:xfrm>
            <a:off x="2040201" y="414765"/>
            <a:ext cx="8657330" cy="1293785"/>
          </a:xfrm>
        </p:spPr>
        <p:txBody>
          <a:bodyPr/>
          <a:lstStyle/>
          <a:p>
            <a:r>
              <a:rPr lang="en-US" sz="4200"/>
              <a:t>Vision Transformer (Image Data)</a:t>
            </a:r>
            <a:endParaRPr lang="en-US"/>
          </a:p>
        </p:txBody>
      </p:sp>
      <p:sp>
        <p:nvSpPr>
          <p:cNvPr id="6" name="TextBox 5">
            <a:extLst>
              <a:ext uri="{FF2B5EF4-FFF2-40B4-BE49-F238E27FC236}">
                <a16:creationId xmlns:a16="http://schemas.microsoft.com/office/drawing/2014/main" id="{ED5EF113-DA0C-734B-A1B6-D040C2AD7B4B}"/>
              </a:ext>
            </a:extLst>
          </p:cNvPr>
          <p:cNvSpPr txBox="1"/>
          <p:nvPr/>
        </p:nvSpPr>
        <p:spPr>
          <a:xfrm>
            <a:off x="41878" y="1374142"/>
            <a:ext cx="74394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1600"/>
          </a:p>
          <a:p>
            <a:pPr marL="285750" indent="-285750">
              <a:buFont typeface="Wingdings"/>
              <a:buChar char="Ø"/>
            </a:pPr>
            <a:r>
              <a:rPr lang="en-US" sz="1600">
                <a:ea typeface="+mn-lt"/>
                <a:cs typeface="+mn-lt"/>
              </a:rPr>
              <a:t>Trained the model on image data (not stroke sequences). The </a:t>
            </a:r>
            <a:r>
              <a:rPr lang="en-US" sz="1600" err="1">
                <a:ea typeface="+mn-lt"/>
                <a:cs typeface="+mn-lt"/>
              </a:rPr>
              <a:t>ViT</a:t>
            </a:r>
            <a:r>
              <a:rPr lang="en-US" sz="1600">
                <a:ea typeface="+mn-lt"/>
                <a:cs typeface="+mn-lt"/>
              </a:rPr>
              <a:t> showed steady accuracy improvement, saturating around 82 </a:t>
            </a:r>
            <a:r>
              <a:rPr lang="en-US" sz="1600" b="1">
                <a:ea typeface="+mn-lt"/>
                <a:cs typeface="+mn-lt"/>
              </a:rPr>
              <a:t>%</a:t>
            </a:r>
            <a:r>
              <a:rPr lang="en-US" sz="1600">
                <a:ea typeface="+mn-lt"/>
                <a:cs typeface="+mn-lt"/>
              </a:rPr>
              <a:t> after 10 epochs. </a:t>
            </a:r>
            <a:endParaRPr lang="en-US" sz="1600"/>
          </a:p>
          <a:p>
            <a:pPr marL="285750" indent="-285750">
              <a:buFont typeface="Wingdings"/>
              <a:buChar char="Ø"/>
            </a:pPr>
            <a:endParaRPr lang="en-US" sz="1600"/>
          </a:p>
          <a:p>
            <a:pPr marL="285750" indent="-285750">
              <a:buFont typeface="Wingdings"/>
              <a:buChar char="Ø"/>
            </a:pPr>
            <a:r>
              <a:rPr lang="en-US" sz="1600" b="1">
                <a:ea typeface="+mn-lt"/>
                <a:cs typeface="+mn-lt"/>
              </a:rPr>
              <a:t>Number of Parameters:</a:t>
            </a:r>
            <a:r>
              <a:rPr lang="en-US" sz="1600">
                <a:ea typeface="+mn-lt"/>
                <a:cs typeface="+mn-lt"/>
              </a:rPr>
              <a:t> 7.93M, </a:t>
            </a:r>
            <a:r>
              <a:rPr lang="en-US" sz="1600" b="1">
                <a:ea typeface="+mn-lt"/>
                <a:cs typeface="+mn-lt"/>
              </a:rPr>
              <a:t>Model Size:</a:t>
            </a:r>
            <a:r>
              <a:rPr lang="en-US" sz="1600">
                <a:ea typeface="+mn-lt"/>
                <a:cs typeface="+mn-lt"/>
              </a:rPr>
              <a:t> ~30 MB, </a:t>
            </a:r>
            <a:r>
              <a:rPr lang="en-US" sz="1600" b="1">
                <a:ea typeface="+mn-lt"/>
                <a:cs typeface="+mn-lt"/>
              </a:rPr>
              <a:t>Test Accuracy:</a:t>
            </a:r>
            <a:r>
              <a:rPr lang="en-US" sz="1600">
                <a:ea typeface="+mn-lt"/>
                <a:cs typeface="+mn-lt"/>
              </a:rPr>
              <a:t> ~80.00%, </a:t>
            </a:r>
            <a:r>
              <a:rPr lang="en-US" sz="1600" b="1">
                <a:ea typeface="+mn-lt"/>
                <a:cs typeface="+mn-lt"/>
              </a:rPr>
              <a:t>Loss:</a:t>
            </a:r>
            <a:r>
              <a:rPr lang="en-US" sz="1600">
                <a:ea typeface="+mn-lt"/>
                <a:cs typeface="+mn-lt"/>
              </a:rPr>
              <a:t> 0.6960 </a:t>
            </a:r>
            <a:endParaRPr lang="en-US" sz="1600"/>
          </a:p>
          <a:p>
            <a:pPr marL="285750" indent="-285750">
              <a:buFont typeface="Wingdings"/>
              <a:buChar char="Ø"/>
            </a:pPr>
            <a:endParaRPr lang="en-US" sz="1600"/>
          </a:p>
          <a:p>
            <a:pPr marL="285750" indent="-285750">
              <a:buFont typeface="Wingdings"/>
              <a:buChar char="Ø"/>
            </a:pPr>
            <a:r>
              <a:rPr lang="en-US" sz="1600" b="1">
                <a:ea typeface="+mn-lt"/>
                <a:cs typeface="+mn-lt"/>
              </a:rPr>
              <a:t>Key Challenges</a:t>
            </a:r>
            <a:r>
              <a:rPr lang="en-US" sz="1600">
                <a:ea typeface="+mn-lt"/>
                <a:cs typeface="+mn-lt"/>
              </a:rPr>
              <a:t> included ensuring patch size balances spatial resolution and sequence length, and stabilizing training without pretrained weights, necessity of larger dataset and parallel computing resources</a:t>
            </a:r>
            <a:endParaRPr lang="en-US" sz="1600"/>
          </a:p>
          <a:p>
            <a:pPr marL="285750" indent="-285750">
              <a:buFont typeface="Wingdings"/>
              <a:buChar char="Ø"/>
            </a:pPr>
            <a:endParaRPr lang="en-US" sz="1600"/>
          </a:p>
          <a:p>
            <a:pPr marL="285750" indent="-285750">
              <a:buFont typeface="Wingdings"/>
              <a:buChar char="Ø"/>
            </a:pPr>
            <a:r>
              <a:rPr lang="en-US" sz="1600">
                <a:ea typeface="+mn-lt"/>
                <a:cs typeface="+mn-lt"/>
              </a:rPr>
              <a:t>Other challenges were optimizing self-attention over small patch counts and preventing overfitting using dropout and GELU activations. </a:t>
            </a:r>
            <a:endParaRPr lang="en-US" sz="1600"/>
          </a:p>
          <a:p>
            <a:pPr marL="285750" indent="-285750">
              <a:buFont typeface="Wingdings"/>
              <a:buChar char="Ø"/>
            </a:pPr>
            <a:endParaRPr lang="en-US" sz="1600">
              <a:ea typeface="Calibri"/>
              <a:cs typeface="Calibri"/>
            </a:endParaRPr>
          </a:p>
          <a:p>
            <a:pPr marL="285750" indent="-285750">
              <a:buFont typeface="Wingdings"/>
              <a:buChar char="Ø"/>
            </a:pPr>
            <a:r>
              <a:rPr lang="en-US" sz="1600" b="1">
                <a:ea typeface="Calibri"/>
                <a:cs typeface="Calibri"/>
              </a:rPr>
              <a:t>Research Paper Comparison:</a:t>
            </a:r>
            <a:r>
              <a:rPr lang="en-US" sz="1600">
                <a:ea typeface="Calibri"/>
                <a:cs typeface="Calibri"/>
              </a:rPr>
              <a:t> </a:t>
            </a:r>
            <a:r>
              <a:rPr lang="en-US" sz="1600" err="1">
                <a:ea typeface="+mn-lt"/>
                <a:cs typeface="+mn-lt"/>
              </a:rPr>
              <a:t>SketchFormer</a:t>
            </a:r>
            <a:r>
              <a:rPr lang="en-US" sz="1600">
                <a:ea typeface="+mn-lt"/>
                <a:cs typeface="+mn-lt"/>
              </a:rPr>
              <a:t>: Transformer-based approach for sketch recognition using vector images by Parihar et al., 2020 got 88.72% Accuracy for similar Sketch dataset</a:t>
            </a:r>
            <a:endParaRPr lang="en-US" sz="1600">
              <a:ea typeface="Calibri"/>
              <a:cs typeface="Calibri"/>
            </a:endParaRPr>
          </a:p>
          <a:p>
            <a:pPr marL="285750" indent="-285750">
              <a:buFont typeface="Wingdings"/>
              <a:buChar char="Ø"/>
            </a:pPr>
            <a:endParaRPr lang="en-US" sz="1600">
              <a:ea typeface="Calibri"/>
              <a:cs typeface="Calibri"/>
            </a:endParaRPr>
          </a:p>
        </p:txBody>
      </p:sp>
      <p:pic>
        <p:nvPicPr>
          <p:cNvPr id="4" name="Picture 3" descr="A graph with lines and numbers&#10;&#10;AI-generated content may be incorrect.">
            <a:extLst>
              <a:ext uri="{FF2B5EF4-FFF2-40B4-BE49-F238E27FC236}">
                <a16:creationId xmlns:a16="http://schemas.microsoft.com/office/drawing/2014/main" id="{D5C4AC31-2377-3BF8-8126-8C18D5B64CAB}"/>
              </a:ext>
            </a:extLst>
          </p:cNvPr>
          <p:cNvPicPr>
            <a:picLocks noChangeAspect="1"/>
          </p:cNvPicPr>
          <p:nvPr/>
        </p:nvPicPr>
        <p:blipFill>
          <a:blip r:embed="rId3"/>
          <a:stretch>
            <a:fillRect/>
          </a:stretch>
        </p:blipFill>
        <p:spPr>
          <a:xfrm>
            <a:off x="8146793" y="4021568"/>
            <a:ext cx="3382973" cy="2504608"/>
          </a:xfrm>
          <a:prstGeom prst="rect">
            <a:avLst/>
          </a:prstGeom>
        </p:spPr>
      </p:pic>
      <p:sp>
        <p:nvSpPr>
          <p:cNvPr id="9" name="TextBox 8">
            <a:extLst>
              <a:ext uri="{FF2B5EF4-FFF2-40B4-BE49-F238E27FC236}">
                <a16:creationId xmlns:a16="http://schemas.microsoft.com/office/drawing/2014/main" id="{9753A993-B323-F467-1199-FAFC4FABDE99}"/>
              </a:ext>
            </a:extLst>
          </p:cNvPr>
          <p:cNvSpPr txBox="1"/>
          <p:nvPr/>
        </p:nvSpPr>
        <p:spPr>
          <a:xfrm>
            <a:off x="7277474" y="6522695"/>
            <a:ext cx="51322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Training Results: Accuracy Values and Loss Values  over epochs</a:t>
            </a:r>
          </a:p>
        </p:txBody>
      </p:sp>
      <p:pic>
        <p:nvPicPr>
          <p:cNvPr id="7" name="Picture 6" descr="A graph with lines and numbers&#10;&#10;AI-generated content may be incorrect.">
            <a:extLst>
              <a:ext uri="{FF2B5EF4-FFF2-40B4-BE49-F238E27FC236}">
                <a16:creationId xmlns:a16="http://schemas.microsoft.com/office/drawing/2014/main" id="{77151C6B-5156-F73D-291C-09E8F9EE7CA1}"/>
              </a:ext>
            </a:extLst>
          </p:cNvPr>
          <p:cNvPicPr>
            <a:picLocks noChangeAspect="1"/>
          </p:cNvPicPr>
          <p:nvPr/>
        </p:nvPicPr>
        <p:blipFill>
          <a:blip r:embed="rId4"/>
          <a:stretch>
            <a:fillRect/>
          </a:stretch>
        </p:blipFill>
        <p:spPr>
          <a:xfrm>
            <a:off x="8149208" y="1385455"/>
            <a:ext cx="3375038" cy="2620818"/>
          </a:xfrm>
          <a:prstGeom prst="rect">
            <a:avLst/>
          </a:prstGeom>
        </p:spPr>
      </p:pic>
    </p:spTree>
    <p:extLst>
      <p:ext uri="{BB962C8B-B14F-4D97-AF65-F5344CB8AC3E}">
        <p14:creationId xmlns:p14="http://schemas.microsoft.com/office/powerpoint/2010/main" val="30606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286C8-F44D-E5EF-55E8-CC63DBA4B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40A60-F758-47F6-7D94-06AA68E10040}"/>
              </a:ext>
            </a:extLst>
          </p:cNvPr>
          <p:cNvSpPr>
            <a:spLocks noGrp="1"/>
          </p:cNvSpPr>
          <p:nvPr>
            <p:ph type="title"/>
          </p:nvPr>
        </p:nvSpPr>
        <p:spPr>
          <a:xfrm>
            <a:off x="776466" y="878472"/>
            <a:ext cx="9982200" cy="831214"/>
          </a:xfrm>
        </p:spPr>
        <p:txBody>
          <a:bodyPr vert="horz" lIns="91440" tIns="45720" rIns="91440" bIns="45720" rtlCol="0" anchor="b">
            <a:normAutofit fontScale="90000"/>
          </a:bodyPr>
          <a:lstStyle/>
          <a:p>
            <a:r>
              <a:rPr lang="en-US"/>
              <a:t>Transformer</a:t>
            </a:r>
            <a:r>
              <a:rPr lang="en-US" b="1" kern="1200">
                <a:latin typeface="+mj-lt"/>
                <a:ea typeface="+mj-ea"/>
                <a:cs typeface="+mj-cs"/>
              </a:rPr>
              <a:t> Model (</a:t>
            </a:r>
            <a:r>
              <a:rPr lang="en-US"/>
              <a:t>For Strokes Data</a:t>
            </a:r>
            <a:r>
              <a:rPr lang="en-US" b="1" kern="1200">
                <a:latin typeface="+mj-lt"/>
                <a:ea typeface="+mj-ea"/>
                <a:cs typeface="+mj-cs"/>
              </a:rPr>
              <a:t>)</a:t>
            </a:r>
          </a:p>
        </p:txBody>
      </p:sp>
      <p:sp>
        <p:nvSpPr>
          <p:cNvPr id="6" name="TextBox 5">
            <a:extLst>
              <a:ext uri="{FF2B5EF4-FFF2-40B4-BE49-F238E27FC236}">
                <a16:creationId xmlns:a16="http://schemas.microsoft.com/office/drawing/2014/main" id="{62EC8BD7-CD3A-5E1C-2191-AFDBC06C1D26}"/>
              </a:ext>
            </a:extLst>
          </p:cNvPr>
          <p:cNvSpPr txBox="1"/>
          <p:nvPr/>
        </p:nvSpPr>
        <p:spPr>
          <a:xfrm>
            <a:off x="295204" y="2023984"/>
            <a:ext cx="6127281" cy="3332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lnSpc>
                <a:spcPct val="110000"/>
              </a:lnSpc>
              <a:spcBef>
                <a:spcPts val="1000"/>
              </a:spcBef>
              <a:buFont typeface="Wingdings" panose="020B0604020202020204" pitchFamily="34" charset="0"/>
              <a:buChar char="Ø"/>
            </a:pPr>
            <a:r>
              <a:rPr lang="en-US" sz="1600"/>
              <a:t>Transformer uses self-attention to model long-range dependencies in stroke sequences (</a:t>
            </a:r>
            <a:r>
              <a:rPr lang="en-US" sz="1600" err="1"/>
              <a:t>Δx</a:t>
            </a:r>
            <a:r>
              <a:rPr lang="en-US" sz="1600"/>
              <a:t>, </a:t>
            </a:r>
            <a:r>
              <a:rPr lang="en-US" sz="1600" err="1"/>
              <a:t>Δy</a:t>
            </a:r>
            <a:r>
              <a:rPr lang="en-US" sz="1600"/>
              <a:t>, pen state).</a:t>
            </a:r>
            <a:endParaRPr lang="en-US"/>
          </a:p>
          <a:p>
            <a:pPr marL="285750" indent="-285750">
              <a:lnSpc>
                <a:spcPct val="110000"/>
              </a:lnSpc>
              <a:spcBef>
                <a:spcPts val="1000"/>
              </a:spcBef>
              <a:buFont typeface="Wingdings" panose="020B0604020202020204" pitchFamily="34" charset="0"/>
              <a:buChar char="Ø"/>
            </a:pPr>
            <a:r>
              <a:rPr lang="en-US" sz="1600"/>
              <a:t>Each stroke sequence is padded to 130 steps and embedded with learnable positional encodings.</a:t>
            </a:r>
          </a:p>
          <a:p>
            <a:pPr marL="285750" indent="-285750">
              <a:lnSpc>
                <a:spcPct val="110000"/>
              </a:lnSpc>
              <a:spcBef>
                <a:spcPts val="1000"/>
              </a:spcBef>
              <a:buFont typeface="Wingdings" panose="020B0604020202020204" pitchFamily="34" charset="0"/>
              <a:buChar char="Ø"/>
            </a:pPr>
            <a:r>
              <a:rPr lang="en-US" sz="1600"/>
              <a:t>The model captures global context using Multi-Head Attention + Feed Forward layers.</a:t>
            </a:r>
          </a:p>
          <a:p>
            <a:pPr marL="285750" indent="-285750">
              <a:lnSpc>
                <a:spcPct val="110000"/>
              </a:lnSpc>
              <a:spcBef>
                <a:spcPts val="1000"/>
              </a:spcBef>
              <a:buFont typeface="Wingdings" panose="020B0604020202020204" pitchFamily="34" charset="0"/>
              <a:buChar char="Ø"/>
            </a:pPr>
            <a:r>
              <a:rPr lang="en-US" sz="1600" b="1"/>
              <a:t> Dense → Positional Encoding → </a:t>
            </a:r>
            <a:r>
              <a:rPr lang="en-US" sz="1600" b="1" err="1"/>
              <a:t>TransformerBlock</a:t>
            </a:r>
            <a:r>
              <a:rPr lang="en-US" sz="1600" b="1"/>
              <a:t> ×2 → </a:t>
            </a:r>
            <a:r>
              <a:rPr lang="en-US" sz="1600" b="1" err="1"/>
              <a:t>GlobalAvgPool</a:t>
            </a:r>
            <a:r>
              <a:rPr lang="en-US" sz="1600" b="1"/>
              <a:t> → Dense → Dropout →   Dense (</a:t>
            </a:r>
            <a:r>
              <a:rPr lang="en-US" sz="1600" b="1" err="1"/>
              <a:t>Softmax</a:t>
            </a:r>
            <a:r>
              <a:rPr lang="en-US" sz="1600" b="1"/>
              <a:t>)</a:t>
            </a:r>
          </a:p>
          <a:p>
            <a:pPr marL="285750" indent="-285750">
              <a:lnSpc>
                <a:spcPct val="110000"/>
              </a:lnSpc>
              <a:spcBef>
                <a:spcPts val="1000"/>
              </a:spcBef>
              <a:buFont typeface="Wingdings" panose="020B0604020202020204" pitchFamily="34" charset="0"/>
              <a:buChar char="Ø"/>
            </a:pPr>
            <a:r>
              <a:rPr lang="en-US" sz="1600"/>
              <a:t>Used 10K samples/class, trained for 20 epochs on QuickDraw sketch dataset.</a:t>
            </a:r>
            <a:endParaRPr lang="en-US" sz="1600" b="1"/>
          </a:p>
          <a:p>
            <a:pPr marL="285750" indent="-285750">
              <a:lnSpc>
                <a:spcPct val="110000"/>
              </a:lnSpc>
              <a:spcBef>
                <a:spcPts val="1000"/>
              </a:spcBef>
              <a:buFont typeface="Wingdings" panose="020B0604020202020204" pitchFamily="34" charset="0"/>
              <a:buChar char="Ø"/>
            </a:pPr>
            <a:r>
              <a:rPr lang="en-US" sz="1600"/>
              <a:t>Input shape: (130, 3) per stroke sample.(padded to 130 for all the strokes data)</a:t>
            </a:r>
          </a:p>
          <a:p>
            <a:pPr marL="285750" indent="-285750">
              <a:lnSpc>
                <a:spcPct val="110000"/>
              </a:lnSpc>
              <a:spcBef>
                <a:spcPts val="1000"/>
              </a:spcBef>
              <a:buFont typeface="Wingdings" panose="020B0604020202020204" pitchFamily="34" charset="0"/>
              <a:buChar char="Ø"/>
            </a:pPr>
            <a:endParaRPr lang="en-US" sz="1600" b="1"/>
          </a:p>
          <a:p>
            <a:pPr marL="285750" indent="-285750">
              <a:lnSpc>
                <a:spcPct val="110000"/>
              </a:lnSpc>
              <a:spcBef>
                <a:spcPts val="1000"/>
              </a:spcBef>
              <a:buFont typeface="Wingdings" panose="020B0604020202020204" pitchFamily="34" charset="0"/>
              <a:buChar char="Ø"/>
            </a:pPr>
            <a:endParaRPr lang="en-US" sz="1600"/>
          </a:p>
        </p:txBody>
      </p:sp>
      <p:pic>
        <p:nvPicPr>
          <p:cNvPr id="3" name="Content Placeholder 2" descr="Transformer Model And variants of Transformer (ChatGPT) | by Sharan ...">
            <a:extLst>
              <a:ext uri="{FF2B5EF4-FFF2-40B4-BE49-F238E27FC236}">
                <a16:creationId xmlns:a16="http://schemas.microsoft.com/office/drawing/2014/main" id="{61A1D24F-8578-49C8-2323-C71F76677F10}"/>
              </a:ext>
            </a:extLst>
          </p:cNvPr>
          <p:cNvPicPr>
            <a:picLocks noGrp="1" noChangeAspect="1"/>
          </p:cNvPicPr>
          <p:nvPr>
            <p:ph idx="10"/>
          </p:nvPr>
        </p:nvPicPr>
        <p:blipFill>
          <a:blip r:embed="rId3"/>
          <a:stretch>
            <a:fillRect/>
          </a:stretch>
        </p:blipFill>
        <p:spPr>
          <a:xfrm>
            <a:off x="7185809" y="2023984"/>
            <a:ext cx="3159082" cy="3332832"/>
          </a:xfrm>
          <a:ln>
            <a:noFill/>
          </a:ln>
        </p:spPr>
      </p:pic>
    </p:spTree>
    <p:extLst>
      <p:ext uri="{BB962C8B-B14F-4D97-AF65-F5344CB8AC3E}">
        <p14:creationId xmlns:p14="http://schemas.microsoft.com/office/powerpoint/2010/main" val="320551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31474-0FF8-02B0-E3E2-8B8D4EE1B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FE79D-78A9-3838-5738-F9EAF362C0FE}"/>
              </a:ext>
            </a:extLst>
          </p:cNvPr>
          <p:cNvSpPr>
            <a:spLocks noGrp="1"/>
          </p:cNvSpPr>
          <p:nvPr>
            <p:ph type="title"/>
          </p:nvPr>
        </p:nvSpPr>
        <p:spPr>
          <a:xfrm>
            <a:off x="1590022" y="194076"/>
            <a:ext cx="10006445" cy="1293785"/>
          </a:xfrm>
        </p:spPr>
        <p:txBody>
          <a:bodyPr/>
          <a:lstStyle/>
          <a:p>
            <a:r>
              <a:rPr lang="en-US" sz="4000"/>
              <a:t>Transformer Model (For </a:t>
            </a:r>
            <a:r>
              <a:rPr lang="en-US" sz="4000" err="1"/>
              <a:t>StrokesData</a:t>
            </a:r>
            <a:r>
              <a:rPr lang="en-US" sz="4000"/>
              <a:t>)</a:t>
            </a:r>
          </a:p>
        </p:txBody>
      </p:sp>
      <p:sp>
        <p:nvSpPr>
          <p:cNvPr id="6" name="TextBox 5">
            <a:extLst>
              <a:ext uri="{FF2B5EF4-FFF2-40B4-BE49-F238E27FC236}">
                <a16:creationId xmlns:a16="http://schemas.microsoft.com/office/drawing/2014/main" id="{D94F8B51-AA88-23E1-2A62-291DA62A236C}"/>
              </a:ext>
            </a:extLst>
          </p:cNvPr>
          <p:cNvSpPr txBox="1"/>
          <p:nvPr/>
        </p:nvSpPr>
        <p:spPr>
          <a:xfrm>
            <a:off x="825813" y="1361442"/>
            <a:ext cx="696012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ea typeface="+mn-lt"/>
                <a:cs typeface="+mn-lt"/>
              </a:rPr>
              <a:t>Trained on stroke data, accuracy gradually improved over 20 epochs.</a:t>
            </a:r>
            <a:endParaRPr lang="en-US">
              <a:ea typeface="Calibri"/>
              <a:cs typeface="Calibri"/>
            </a:endParaRPr>
          </a:p>
          <a:p>
            <a:pPr marL="285750" indent="-285750">
              <a:buFont typeface="Wingdings"/>
              <a:buChar char="Ø"/>
            </a:pPr>
            <a:r>
              <a:rPr lang="en-US">
                <a:ea typeface="+mn-lt"/>
                <a:cs typeface="+mn-lt"/>
              </a:rPr>
              <a:t>Final </a:t>
            </a:r>
            <a:r>
              <a:rPr lang="en-US" b="1">
                <a:ea typeface="+mn-lt"/>
                <a:cs typeface="+mn-lt"/>
              </a:rPr>
              <a:t>Test Accuracy: 76.29%</a:t>
            </a:r>
            <a:r>
              <a:rPr lang="en-US">
                <a:ea typeface="+mn-lt"/>
                <a:cs typeface="+mn-lt"/>
              </a:rPr>
              <a:t>, with decreasing validation loss trend.</a:t>
            </a:r>
          </a:p>
          <a:p>
            <a:pPr marL="285750" indent="-285750">
              <a:buFont typeface="Wingdings"/>
              <a:buChar char="Ø"/>
            </a:pPr>
            <a:r>
              <a:rPr lang="en-US" b="1">
                <a:ea typeface="+mn-lt"/>
                <a:cs typeface="+mn-lt"/>
              </a:rPr>
              <a:t>Number of Parameters:</a:t>
            </a:r>
            <a:r>
              <a:rPr lang="en-US">
                <a:ea typeface="+mn-lt"/>
                <a:cs typeface="+mn-lt"/>
              </a:rPr>
              <a:t> ~625,000</a:t>
            </a:r>
            <a:endParaRPr lang="en-US"/>
          </a:p>
          <a:p>
            <a:pPr marL="285750" indent="-285750">
              <a:buFont typeface="Wingdings"/>
              <a:buChar char="Ø"/>
            </a:pPr>
            <a:endParaRPr lang="en-US">
              <a:ea typeface="+mn-lt"/>
              <a:cs typeface="+mn-lt"/>
            </a:endParaRPr>
          </a:p>
          <a:p>
            <a:pPr marL="285750" indent="-285750">
              <a:buFont typeface="Wingdings"/>
              <a:buChar char="Ø"/>
            </a:pPr>
            <a:r>
              <a:rPr lang="en-US" b="1">
                <a:ea typeface="+mn-lt"/>
                <a:cs typeface="+mn-lt"/>
              </a:rPr>
              <a:t>Research Paper Comparison:</a:t>
            </a:r>
            <a:br>
              <a:rPr lang="en-US" b="1">
                <a:ea typeface="+mn-lt"/>
                <a:cs typeface="+mn-lt"/>
              </a:rPr>
            </a:br>
            <a:r>
              <a:rPr lang="en-US" b="1">
                <a:ea typeface="+mn-lt"/>
                <a:cs typeface="+mn-lt"/>
              </a:rPr>
              <a:t> “</a:t>
            </a:r>
            <a:r>
              <a:rPr lang="en-US" i="1">
                <a:ea typeface="+mn-lt"/>
                <a:cs typeface="+mn-lt"/>
              </a:rPr>
              <a:t>Vision Transformer for Brain Stroke Classification</a:t>
            </a:r>
            <a:r>
              <a:rPr lang="en-US">
                <a:ea typeface="+mn-lt"/>
                <a:cs typeface="+mn-lt"/>
              </a:rPr>
              <a:t>” (ScienceDirect 2023) used </a:t>
            </a:r>
            <a:r>
              <a:rPr lang="en-US" err="1">
                <a:ea typeface="+mn-lt"/>
                <a:cs typeface="+mn-lt"/>
              </a:rPr>
              <a:t>ViT</a:t>
            </a:r>
            <a:r>
              <a:rPr lang="en-US">
                <a:ea typeface="+mn-lt"/>
                <a:cs typeface="+mn-lt"/>
              </a:rPr>
              <a:t> for CT scans — achieved 87.51% but not stroke pen sequences.</a:t>
            </a:r>
          </a:p>
          <a:p>
            <a:pPr marL="285750" indent="-285750">
              <a:buFont typeface="Wingdings"/>
              <a:buChar char="Ø"/>
            </a:pPr>
            <a:endParaRPr lang="en-US">
              <a:ea typeface="+mn-lt"/>
              <a:cs typeface="+mn-lt"/>
            </a:endParaRPr>
          </a:p>
          <a:p>
            <a:pPr marL="285750" indent="-285750">
              <a:buFont typeface="Wingdings"/>
              <a:buChar char="Ø"/>
            </a:pPr>
            <a:r>
              <a:rPr lang="en-US" b="1">
                <a:ea typeface="+mn-lt"/>
                <a:cs typeface="+mn-lt"/>
              </a:rPr>
              <a:t>Ablation Study Highlights:</a:t>
            </a:r>
          </a:p>
          <a:p>
            <a:pPr marL="742950" lvl="1" indent="-285750">
              <a:buFont typeface="Wingdings"/>
              <a:buChar char="Ø"/>
            </a:pPr>
            <a:r>
              <a:rPr lang="en-US">
                <a:ea typeface="+mn-lt"/>
                <a:cs typeface="+mn-lt"/>
              </a:rPr>
              <a:t>Removing Positional Encoding ↓ accuracy by 4%</a:t>
            </a:r>
            <a:endParaRPr lang="en-US"/>
          </a:p>
          <a:p>
            <a:pPr marL="742950" lvl="1" indent="-285750">
              <a:buFont typeface="Wingdings"/>
              <a:buChar char="Ø"/>
            </a:pPr>
            <a:r>
              <a:rPr lang="en-US">
                <a:ea typeface="+mn-lt"/>
                <a:cs typeface="+mn-lt"/>
              </a:rPr>
              <a:t>Only 1 Transformer Block ↓ accuracy by 3%</a:t>
            </a:r>
            <a:endParaRPr lang="en-US"/>
          </a:p>
          <a:p>
            <a:pPr marL="742950" lvl="1" indent="-285750">
              <a:buFont typeface="Wingdings"/>
              <a:buChar char="Ø"/>
            </a:pPr>
            <a:r>
              <a:rPr lang="en-US">
                <a:ea typeface="+mn-lt"/>
                <a:cs typeface="+mn-lt"/>
              </a:rPr>
              <a:t>No Dropout ↑ overfitting</a:t>
            </a:r>
            <a:endParaRPr lang="en-US"/>
          </a:p>
          <a:p>
            <a:pPr marL="285750" indent="-285750">
              <a:buFont typeface="Wingdings"/>
              <a:buChar char="Ø"/>
            </a:pPr>
            <a:endParaRPr lang="en-US">
              <a:ea typeface="Calibri"/>
              <a:cs typeface="Calibri"/>
            </a:endParaRPr>
          </a:p>
        </p:txBody>
      </p:sp>
      <p:pic>
        <p:nvPicPr>
          <p:cNvPr id="7" name="Picture 6" descr="A graph with a line graph&#10;&#10;AI-generated content may be incorrect.">
            <a:extLst>
              <a:ext uri="{FF2B5EF4-FFF2-40B4-BE49-F238E27FC236}">
                <a16:creationId xmlns:a16="http://schemas.microsoft.com/office/drawing/2014/main" id="{EA91B807-4EF7-3572-484A-6B155F8651E7}"/>
              </a:ext>
            </a:extLst>
          </p:cNvPr>
          <p:cNvPicPr>
            <a:picLocks noChangeAspect="1"/>
          </p:cNvPicPr>
          <p:nvPr/>
        </p:nvPicPr>
        <p:blipFill>
          <a:blip r:embed="rId3"/>
          <a:stretch>
            <a:fillRect/>
          </a:stretch>
        </p:blipFill>
        <p:spPr>
          <a:xfrm>
            <a:off x="8275531" y="1241136"/>
            <a:ext cx="3538031" cy="2643910"/>
          </a:xfrm>
          <a:prstGeom prst="rect">
            <a:avLst/>
          </a:prstGeom>
        </p:spPr>
      </p:pic>
      <p:pic>
        <p:nvPicPr>
          <p:cNvPr id="8" name="Picture 7" descr="A graph with numbers and lines&#10;&#10;AI-generated content may be incorrect.">
            <a:extLst>
              <a:ext uri="{FF2B5EF4-FFF2-40B4-BE49-F238E27FC236}">
                <a16:creationId xmlns:a16="http://schemas.microsoft.com/office/drawing/2014/main" id="{C9E236C0-734F-EFE6-840F-EE6E9D0EF6ED}"/>
              </a:ext>
            </a:extLst>
          </p:cNvPr>
          <p:cNvPicPr>
            <a:picLocks noChangeAspect="1"/>
          </p:cNvPicPr>
          <p:nvPr/>
        </p:nvPicPr>
        <p:blipFill>
          <a:blip r:embed="rId4"/>
          <a:stretch>
            <a:fillRect/>
          </a:stretch>
        </p:blipFill>
        <p:spPr>
          <a:xfrm>
            <a:off x="8385213" y="4104409"/>
            <a:ext cx="3536746" cy="2615047"/>
          </a:xfrm>
          <a:prstGeom prst="rect">
            <a:avLst/>
          </a:prstGeom>
        </p:spPr>
      </p:pic>
    </p:spTree>
    <p:extLst>
      <p:ext uri="{BB962C8B-B14F-4D97-AF65-F5344CB8AC3E}">
        <p14:creationId xmlns:p14="http://schemas.microsoft.com/office/powerpoint/2010/main" val="261572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4855-B9C3-6C70-AC29-CF2CC4771D48}"/>
              </a:ext>
            </a:extLst>
          </p:cNvPr>
          <p:cNvSpPr>
            <a:spLocks noGrp="1"/>
          </p:cNvSpPr>
          <p:nvPr>
            <p:ph type="title"/>
          </p:nvPr>
        </p:nvSpPr>
        <p:spPr>
          <a:xfrm>
            <a:off x="776552" y="-344750"/>
            <a:ext cx="11269559" cy="4114800"/>
          </a:xfrm>
        </p:spPr>
        <p:txBody>
          <a:bodyPr/>
          <a:lstStyle/>
          <a:p>
            <a:r>
              <a:rPr lang="en-US" sz="5400" dirty="0"/>
              <a:t>Our Novel Solution to Problem !! </a:t>
            </a:r>
            <a:endParaRPr lang="en-US" sz="5400" b="0" dirty="0"/>
          </a:p>
          <a:p>
            <a:endParaRPr lang="en-US" sz="9600"/>
          </a:p>
        </p:txBody>
      </p:sp>
      <p:pic>
        <p:nvPicPr>
          <p:cNvPr id="6" name="Picture Placeholder 5">
            <a:extLst>
              <a:ext uri="{FF2B5EF4-FFF2-40B4-BE49-F238E27FC236}">
                <a16:creationId xmlns:a16="http://schemas.microsoft.com/office/drawing/2014/main" id="{11B1B4BA-B0D4-F459-CD94-94C030D15797}"/>
              </a:ext>
            </a:extLst>
          </p:cNvPr>
          <p:cNvPicPr>
            <a:picLocks noGrp="1" noChangeAspect="1"/>
          </p:cNvPicPr>
          <p:nvPr>
            <p:ph type="pic" sz="quarter" idx="10"/>
          </p:nvPr>
        </p:nvPicPr>
        <p:blipFill>
          <a:blip r:embed="rId2"/>
          <a:srcRect l="228" r="228"/>
          <a:stretch/>
        </p:blipFill>
        <p:spPr>
          <a:xfrm>
            <a:off x="1265234" y="1715856"/>
            <a:ext cx="4500562" cy="452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4617EF51-E951-F35B-BD0A-4C72F729F6C4}"/>
              </a:ext>
            </a:extLst>
          </p:cNvPr>
          <p:cNvSpPr txBox="1"/>
          <p:nvPr/>
        </p:nvSpPr>
        <p:spPr>
          <a:xfrm>
            <a:off x="6094848" y="2025127"/>
            <a:ext cx="56179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Use Temporal Power of Strokes and Spatial feature capturing power of CNN!</a:t>
            </a:r>
          </a:p>
          <a:p>
            <a:pPr marL="285750" indent="-285750">
              <a:buFont typeface="Calibri"/>
              <a:buChar char="-"/>
            </a:pPr>
            <a:endParaRPr lang="en-US"/>
          </a:p>
          <a:p>
            <a:pPr marL="285750" indent="-285750">
              <a:buFont typeface="Calibri"/>
              <a:buChar char="-"/>
            </a:pPr>
            <a:r>
              <a:rPr lang="en-US"/>
              <a:t>Faster Inference due to Parallel Architecture!</a:t>
            </a:r>
          </a:p>
          <a:p>
            <a:pPr marL="285750" indent="-285750">
              <a:buFont typeface="Calibri"/>
              <a:buChar char="-"/>
            </a:pPr>
            <a:endParaRPr lang="en-US"/>
          </a:p>
          <a:p>
            <a:pPr marL="285750" indent="-285750">
              <a:buFont typeface="Calibri"/>
              <a:buChar char="-"/>
            </a:pPr>
            <a:r>
              <a:rPr lang="en-US"/>
              <a:t>Small Model so efficient for smaller devices!</a:t>
            </a:r>
          </a:p>
          <a:p>
            <a:pPr marL="285750" indent="-285750">
              <a:buFont typeface="Calibri"/>
              <a:buChar char="-"/>
            </a:pPr>
            <a:endParaRPr lang="en-US"/>
          </a:p>
          <a:p>
            <a:pPr marL="285750" indent="-285750">
              <a:buFont typeface="Calibri"/>
              <a:buChar char="-"/>
            </a:pPr>
            <a:r>
              <a:rPr lang="en-US"/>
              <a:t>Details on next Slide :)</a:t>
            </a:r>
          </a:p>
        </p:txBody>
      </p:sp>
      <p:pic>
        <p:nvPicPr>
          <p:cNvPr id="5" name="Picture 4" descr="Yay GIFs - Get the best gif on GIFER">
            <a:extLst>
              <a:ext uri="{FF2B5EF4-FFF2-40B4-BE49-F238E27FC236}">
                <a16:creationId xmlns:a16="http://schemas.microsoft.com/office/drawing/2014/main" id="{0FFF0646-EEF3-C1A3-4ED1-7FD675DBB89D}"/>
              </a:ext>
            </a:extLst>
          </p:cNvPr>
          <p:cNvPicPr>
            <a:picLocks noChangeAspect="1"/>
          </p:cNvPicPr>
          <p:nvPr/>
        </p:nvPicPr>
        <p:blipFill>
          <a:blip r:embed="rId3"/>
          <a:stretch>
            <a:fillRect/>
          </a:stretch>
        </p:blipFill>
        <p:spPr>
          <a:xfrm>
            <a:off x="7047875" y="4532906"/>
            <a:ext cx="4048592" cy="1827040"/>
          </a:xfrm>
          <a:prstGeom prst="rect">
            <a:avLst/>
          </a:prstGeom>
        </p:spPr>
      </p:pic>
    </p:spTree>
    <p:extLst>
      <p:ext uri="{BB962C8B-B14F-4D97-AF65-F5344CB8AC3E}">
        <p14:creationId xmlns:p14="http://schemas.microsoft.com/office/powerpoint/2010/main" val="36444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5DD54-C10E-4665-9B78-D332D8737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E2D32-4899-D976-891A-49B1D3C31C82}"/>
              </a:ext>
            </a:extLst>
          </p:cNvPr>
          <p:cNvSpPr>
            <a:spLocks noGrp="1"/>
          </p:cNvSpPr>
          <p:nvPr>
            <p:ph type="title"/>
          </p:nvPr>
        </p:nvSpPr>
        <p:spPr>
          <a:xfrm>
            <a:off x="776466" y="878472"/>
            <a:ext cx="9982200" cy="831214"/>
          </a:xfrm>
        </p:spPr>
        <p:txBody>
          <a:bodyPr vert="horz" lIns="91440" tIns="45720" rIns="91440" bIns="45720" rtlCol="0" anchor="b">
            <a:normAutofit/>
          </a:bodyPr>
          <a:lstStyle/>
          <a:p>
            <a:r>
              <a:rPr lang="en-US"/>
              <a:t>Hybrid Model (strokes + image)</a:t>
            </a:r>
            <a:endParaRPr lang="en-US">
              <a:ea typeface="+mj-ea"/>
              <a:cs typeface="+mj-cs"/>
            </a:endParaRPr>
          </a:p>
        </p:txBody>
      </p:sp>
      <p:sp>
        <p:nvSpPr>
          <p:cNvPr id="6" name="TextBox 5">
            <a:extLst>
              <a:ext uri="{FF2B5EF4-FFF2-40B4-BE49-F238E27FC236}">
                <a16:creationId xmlns:a16="http://schemas.microsoft.com/office/drawing/2014/main" id="{B06E7957-E1A3-55B3-F374-B515DA4F2DC0}"/>
              </a:ext>
            </a:extLst>
          </p:cNvPr>
          <p:cNvSpPr txBox="1"/>
          <p:nvPr/>
        </p:nvSpPr>
        <p:spPr>
          <a:xfrm>
            <a:off x="295204" y="2023984"/>
            <a:ext cx="6127281" cy="45220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endParaRPr lang="en-US"/>
          </a:p>
          <a:p>
            <a:pPr marL="285750" indent="-285750">
              <a:buFont typeface="Calibri"/>
              <a:buChar char="-"/>
            </a:pPr>
            <a:r>
              <a:rPr lang="en-US" sz="1600">
                <a:ea typeface="+mn-lt"/>
                <a:cs typeface="+mn-lt"/>
              </a:rPr>
              <a:t>The hybrid model combines stroke sequence modeling with image-based recognition for improved accuracy.  </a:t>
            </a:r>
            <a:endParaRPr lang="en-US"/>
          </a:p>
          <a:p>
            <a:pPr marL="285750" indent="-285750">
              <a:buFont typeface="Calibri"/>
              <a:buChar char="-"/>
            </a:pPr>
            <a:endParaRPr lang="en-US" sz="1600">
              <a:ea typeface="+mn-lt"/>
              <a:cs typeface="+mn-lt"/>
            </a:endParaRPr>
          </a:p>
          <a:p>
            <a:pPr marL="285750" indent="-285750">
              <a:buFont typeface="Calibri"/>
              <a:buChar char="-"/>
            </a:pPr>
            <a:r>
              <a:rPr lang="en-US" sz="1600">
                <a:ea typeface="+mn-lt"/>
                <a:cs typeface="+mn-lt"/>
              </a:rPr>
              <a:t>Stroke input ⁠ (</a:t>
            </a:r>
            <a:r>
              <a:rPr lang="en-US" sz="1600" err="1">
                <a:ea typeface="+mn-lt"/>
                <a:cs typeface="+mn-lt"/>
              </a:rPr>
              <a:t>Δx</a:t>
            </a:r>
            <a:r>
              <a:rPr lang="en-US" sz="1600">
                <a:ea typeface="+mn-lt"/>
                <a:cs typeface="+mn-lt"/>
              </a:rPr>
              <a:t>, </a:t>
            </a:r>
            <a:r>
              <a:rPr lang="en-US" sz="1600" err="1">
                <a:ea typeface="+mn-lt"/>
                <a:cs typeface="+mn-lt"/>
              </a:rPr>
              <a:t>Δy</a:t>
            </a:r>
            <a:r>
              <a:rPr lang="en-US" sz="1600">
                <a:ea typeface="+mn-lt"/>
                <a:cs typeface="+mn-lt"/>
              </a:rPr>
              <a:t>, pen state) ⁠ is processed using a Bidirectional LSTM for capturing temporal stroke dynamics.  </a:t>
            </a:r>
            <a:endParaRPr lang="en-US"/>
          </a:p>
          <a:p>
            <a:pPr marL="285750" indent="-285750">
              <a:buFont typeface="Calibri"/>
              <a:buChar char="-"/>
            </a:pPr>
            <a:r>
              <a:rPr lang="en-US" sz="1600">
                <a:ea typeface="+mn-lt"/>
                <a:cs typeface="+mn-lt"/>
              </a:rPr>
              <a:t>The image input (28×28 grayscale) is processed via a CNN stack to extract spatial patterns.  </a:t>
            </a:r>
            <a:endParaRPr lang="en-US"/>
          </a:p>
          <a:p>
            <a:pPr>
              <a:buFont typeface="Calibri" panose="020B0604020202020204" pitchFamily="34" charset="0"/>
              <a:buChar char="-"/>
            </a:pPr>
            <a:endParaRPr lang="en-US" sz="1600">
              <a:ea typeface="+mn-lt"/>
              <a:cs typeface="+mn-lt"/>
            </a:endParaRPr>
          </a:p>
          <a:p>
            <a:pPr marL="285750" indent="-285750">
              <a:buFont typeface="Calibri"/>
              <a:buChar char="-"/>
            </a:pPr>
            <a:r>
              <a:rPr lang="en-US" sz="1600" b="1">
                <a:ea typeface="+mn-lt"/>
                <a:cs typeface="+mn-lt"/>
              </a:rPr>
              <a:t> CNN(Image) → Dense ⬌ </a:t>
            </a:r>
            <a:r>
              <a:rPr lang="en-US" sz="1600" b="1" err="1">
                <a:ea typeface="+mn-lt"/>
                <a:cs typeface="+mn-lt"/>
              </a:rPr>
              <a:t>BiLSTM</a:t>
            </a:r>
            <a:r>
              <a:rPr lang="en-US" sz="1600" b="1">
                <a:ea typeface="+mn-lt"/>
                <a:cs typeface="+mn-lt"/>
              </a:rPr>
              <a:t>(Stroke) → Dense → </a:t>
            </a:r>
            <a:r>
              <a:rPr lang="en-US" sz="1600" b="1" err="1">
                <a:ea typeface="+mn-lt"/>
                <a:cs typeface="+mn-lt"/>
              </a:rPr>
              <a:t>Concat</a:t>
            </a:r>
            <a:r>
              <a:rPr lang="en-US" sz="1600" b="1">
                <a:ea typeface="+mn-lt"/>
                <a:cs typeface="+mn-lt"/>
              </a:rPr>
              <a:t> → Dropout → Dense (</a:t>
            </a:r>
            <a:r>
              <a:rPr lang="en-US" sz="1600" b="1" err="1">
                <a:ea typeface="+mn-lt"/>
                <a:cs typeface="+mn-lt"/>
              </a:rPr>
              <a:t>Softmax</a:t>
            </a:r>
            <a:r>
              <a:rPr lang="en-US" sz="1600" b="1">
                <a:ea typeface="+mn-lt"/>
                <a:cs typeface="+mn-lt"/>
              </a:rPr>
              <a:t>) ⁠  </a:t>
            </a:r>
            <a:endParaRPr lang="en-US" b="1"/>
          </a:p>
          <a:p>
            <a:pPr>
              <a:buFont typeface="Calibri" panose="020B0604020202020204" pitchFamily="34" charset="0"/>
              <a:buChar char="-"/>
            </a:pPr>
            <a:endParaRPr lang="en-US"/>
          </a:p>
          <a:p>
            <a:pPr marL="285750" indent="-285750">
              <a:buFont typeface="Calibri"/>
              <a:buChar char="-"/>
            </a:pPr>
            <a:r>
              <a:rPr lang="en-US" sz="1600">
                <a:ea typeface="+mn-lt"/>
                <a:cs typeface="+mn-lt"/>
              </a:rPr>
              <a:t> Inputs: ⁠ (130, 3) ⁠ for strokes and ⁠ (28, 28, 1) ⁠ for images — both normalized before training.</a:t>
            </a:r>
            <a:endParaRPr lang="en-US"/>
          </a:p>
          <a:p>
            <a:pPr marL="285750" indent="-285750">
              <a:lnSpc>
                <a:spcPct val="110000"/>
              </a:lnSpc>
              <a:spcBef>
                <a:spcPts val="1000"/>
              </a:spcBef>
              <a:buFont typeface="Calibri" panose="020B0604020202020204" pitchFamily="34" charset="0"/>
              <a:buChar char="-"/>
            </a:pPr>
            <a:endParaRPr lang="en-US" sz="1600"/>
          </a:p>
        </p:txBody>
      </p:sp>
      <p:pic>
        <p:nvPicPr>
          <p:cNvPr id="9" name="Picture 8">
            <a:extLst>
              <a:ext uri="{FF2B5EF4-FFF2-40B4-BE49-F238E27FC236}">
                <a16:creationId xmlns:a16="http://schemas.microsoft.com/office/drawing/2014/main" id="{0D5953EC-BFD8-5C4F-684C-72838415DFD0}"/>
              </a:ext>
            </a:extLst>
          </p:cNvPr>
          <p:cNvPicPr>
            <a:picLocks noChangeAspect="1"/>
          </p:cNvPicPr>
          <p:nvPr/>
        </p:nvPicPr>
        <p:blipFill>
          <a:blip r:embed="rId3"/>
          <a:stretch>
            <a:fillRect/>
          </a:stretch>
        </p:blipFill>
        <p:spPr>
          <a:xfrm>
            <a:off x="6988917" y="1712107"/>
            <a:ext cx="3996684" cy="4031943"/>
          </a:xfrm>
          <a:prstGeom prst="rect">
            <a:avLst/>
          </a:prstGeom>
        </p:spPr>
      </p:pic>
    </p:spTree>
    <p:extLst>
      <p:ext uri="{BB962C8B-B14F-4D97-AF65-F5344CB8AC3E}">
        <p14:creationId xmlns:p14="http://schemas.microsoft.com/office/powerpoint/2010/main" val="875602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DB815-9232-8CF1-F7E4-4E8160639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5DBFB-4F52-191E-C3B7-0A05A2E0A472}"/>
              </a:ext>
            </a:extLst>
          </p:cNvPr>
          <p:cNvSpPr>
            <a:spLocks noGrp="1"/>
          </p:cNvSpPr>
          <p:nvPr>
            <p:ph type="title"/>
          </p:nvPr>
        </p:nvSpPr>
        <p:spPr>
          <a:xfrm>
            <a:off x="1590022" y="194076"/>
            <a:ext cx="10006445" cy="1293785"/>
          </a:xfrm>
        </p:spPr>
        <p:txBody>
          <a:bodyPr/>
          <a:lstStyle/>
          <a:p>
            <a:r>
              <a:rPr lang="en-US" sz="4200"/>
              <a:t>Hybrid Model (strokes + image)</a:t>
            </a:r>
            <a:endParaRPr lang="en-US" sz="4200" b="0"/>
          </a:p>
        </p:txBody>
      </p:sp>
      <p:sp>
        <p:nvSpPr>
          <p:cNvPr id="6" name="TextBox 5">
            <a:extLst>
              <a:ext uri="{FF2B5EF4-FFF2-40B4-BE49-F238E27FC236}">
                <a16:creationId xmlns:a16="http://schemas.microsoft.com/office/drawing/2014/main" id="{C25A43FA-C25F-E781-9CE3-E98DC6A68405}"/>
              </a:ext>
            </a:extLst>
          </p:cNvPr>
          <p:cNvSpPr txBox="1"/>
          <p:nvPr/>
        </p:nvSpPr>
        <p:spPr>
          <a:xfrm>
            <a:off x="513519" y="1717458"/>
            <a:ext cx="6416732" cy="45232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Sans-Serif"/>
              <a:buChar char="-"/>
            </a:pPr>
            <a:r>
              <a:rPr lang="en-US" sz="1600" dirty="0">
                <a:ea typeface="+mn-lt"/>
                <a:cs typeface="+mn-lt"/>
              </a:rPr>
              <a:t>Achieved </a:t>
            </a:r>
            <a:r>
              <a:rPr lang="en-US" sz="1600" b="1" dirty="0">
                <a:ea typeface="+mn-lt"/>
                <a:cs typeface="+mn-lt"/>
              </a:rPr>
              <a:t>93.12% </a:t>
            </a:r>
            <a:r>
              <a:rPr lang="en-US" sz="1600" dirty="0">
                <a:ea typeface="+mn-lt"/>
                <a:cs typeface="+mn-lt"/>
              </a:rPr>
              <a:t>validation </a:t>
            </a:r>
            <a:r>
              <a:rPr lang="en-US" sz="1600" b="1" dirty="0">
                <a:ea typeface="+mn-lt"/>
                <a:cs typeface="+mn-lt"/>
              </a:rPr>
              <a:t>accuracy</a:t>
            </a:r>
            <a:r>
              <a:rPr lang="en-US" sz="1600" dirty="0">
                <a:ea typeface="+mn-lt"/>
                <a:cs typeface="+mn-lt"/>
              </a:rPr>
              <a:t>, </a:t>
            </a:r>
            <a:r>
              <a:rPr lang="en-US" sz="1600" b="1" dirty="0">
                <a:ea typeface="+mn-lt"/>
                <a:cs typeface="+mn-lt"/>
              </a:rPr>
              <a:t>using both stroke and image data.  </a:t>
            </a:r>
            <a:endParaRPr lang="en-US" b="1" dirty="0">
              <a:ea typeface="+mn-lt"/>
              <a:cs typeface="+mn-lt"/>
            </a:endParaRPr>
          </a:p>
          <a:p>
            <a:pPr marL="285750" indent="-285750">
              <a:buFont typeface="Calibri,Sans-Serif"/>
              <a:buChar char="-"/>
            </a:pPr>
            <a:r>
              <a:rPr lang="en-US" sz="1600" b="1" dirty="0">
                <a:ea typeface="+mn-lt"/>
                <a:cs typeface="+mn-lt"/>
              </a:rPr>
              <a:t>Model</a:t>
            </a:r>
            <a:r>
              <a:rPr lang="en-US" sz="1600" dirty="0">
                <a:ea typeface="+mn-lt"/>
                <a:cs typeface="+mn-lt"/>
              </a:rPr>
              <a:t> </a:t>
            </a:r>
            <a:r>
              <a:rPr lang="en-US" sz="1600" b="1" dirty="0">
                <a:ea typeface="+mn-lt"/>
                <a:cs typeface="+mn-lt"/>
              </a:rPr>
              <a:t>Parameters:  ~0.57 million   </a:t>
            </a:r>
            <a:r>
              <a:rPr lang="en-US" sz="1600" dirty="0">
                <a:ea typeface="+mn-lt"/>
                <a:cs typeface="+mn-lt"/>
              </a:rPr>
              <a:t>|   </a:t>
            </a:r>
            <a:r>
              <a:rPr lang="en-US" sz="1600" b="1" dirty="0">
                <a:ea typeface="+mn-lt"/>
                <a:cs typeface="+mn-lt"/>
              </a:rPr>
              <a:t>2.21 MB size</a:t>
            </a:r>
          </a:p>
          <a:p>
            <a:pPr marL="285750" indent="-285750">
              <a:buFont typeface="Calibri,Sans-Serif"/>
              <a:buChar char="-"/>
            </a:pPr>
            <a:r>
              <a:rPr lang="en-US" sz="1600" dirty="0">
                <a:ea typeface="+mn-lt"/>
                <a:cs typeface="+mn-lt"/>
              </a:rPr>
              <a:t>Observation: Stroke-only or image-only input yields lower accuracy (70–82%) compared to fused input.  </a:t>
            </a:r>
          </a:p>
          <a:p>
            <a:pPr marL="285750" indent="-285750">
              <a:buFont typeface="Calibri,Sans-Serif"/>
              <a:buChar char="-"/>
            </a:pPr>
            <a:endParaRPr lang="en-US" dirty="0">
              <a:ea typeface="+mn-lt"/>
              <a:cs typeface="+mn-lt"/>
            </a:endParaRPr>
          </a:p>
          <a:p>
            <a:r>
              <a:rPr lang="en-US" sz="1600" dirty="0">
                <a:ea typeface="+mn-lt"/>
                <a:cs typeface="+mn-lt"/>
              </a:rPr>
              <a:t>Comparison Insight:</a:t>
            </a:r>
          </a:p>
          <a:p>
            <a:pPr marL="285750" indent="-285750">
              <a:buFont typeface="Calibri,Sans-Serif"/>
              <a:buChar char="-"/>
            </a:pPr>
            <a:r>
              <a:rPr lang="en-US" sz="1600" dirty="0">
                <a:ea typeface="+mn-lt"/>
                <a:cs typeface="+mn-lt"/>
              </a:rPr>
              <a:t>Unlike traditional CNNs, combining temporal stroke info improved distinction between similar classes (e.g. cup vs bowl).</a:t>
            </a:r>
          </a:p>
          <a:p>
            <a:pPr marL="285750" indent="-285750">
              <a:buFont typeface="Calibri,Sans-Serif"/>
              <a:buChar char="-"/>
            </a:pPr>
            <a:endParaRPr lang="en-US" dirty="0">
              <a:ea typeface="+mn-lt"/>
              <a:cs typeface="+mn-lt"/>
            </a:endParaRPr>
          </a:p>
          <a:p>
            <a:r>
              <a:rPr lang="en-US" sz="1600" dirty="0">
                <a:ea typeface="+mn-lt"/>
                <a:cs typeface="+mn-lt"/>
              </a:rPr>
              <a:t>Real-Time Inference Results:</a:t>
            </a:r>
          </a:p>
          <a:p>
            <a:r>
              <a:rPr lang="en-US" sz="1600" dirty="0">
                <a:ea typeface="+mn-lt"/>
                <a:cs typeface="+mn-lt"/>
              </a:rPr>
              <a:t>•⁠  ⁠Top-1 accuracy strong for clean, centered sketches.</a:t>
            </a:r>
            <a:endParaRPr lang="en-US" sz="1600" dirty="0">
              <a:ea typeface="Calibri"/>
              <a:cs typeface="Calibri"/>
            </a:endParaRPr>
          </a:p>
          <a:p>
            <a:r>
              <a:rPr lang="en-US" sz="1600" dirty="0">
                <a:ea typeface="+mn-lt"/>
                <a:cs typeface="+mn-lt"/>
              </a:rPr>
              <a:t>•⁠  ⁠Stroke-only predictions often biased for “cup-like” classes.</a:t>
            </a:r>
          </a:p>
          <a:p>
            <a:r>
              <a:rPr lang="en-US" sz="1600" dirty="0">
                <a:ea typeface="+mn-lt"/>
                <a:cs typeface="+mn-lt"/>
              </a:rPr>
              <a:t>•⁠  ⁠Real-time system uses </a:t>
            </a:r>
            <a:r>
              <a:rPr lang="en-US" sz="1600" dirty="0" err="1">
                <a:ea typeface="+mn-lt"/>
                <a:cs typeface="+mn-lt"/>
              </a:rPr>
              <a:t>Mediapipe</a:t>
            </a:r>
            <a:r>
              <a:rPr lang="en-US" sz="1600" dirty="0">
                <a:ea typeface="+mn-lt"/>
                <a:cs typeface="+mn-lt"/>
              </a:rPr>
              <a:t> to capture strokes &amp; predict   via webcam.</a:t>
            </a:r>
            <a:endParaRPr lang="en-US" sz="1600" dirty="0"/>
          </a:p>
          <a:p>
            <a:pPr marL="285750" indent="-285750">
              <a:lnSpc>
                <a:spcPct val="110000"/>
              </a:lnSpc>
              <a:spcBef>
                <a:spcPts val="1000"/>
              </a:spcBef>
              <a:buFont typeface="Calibri,Sans-Serif"/>
              <a:buChar char="-"/>
            </a:pPr>
            <a:endParaRPr lang="en-US" sz="1600" dirty="0">
              <a:ea typeface="+mn-lt"/>
              <a:cs typeface="+mn-lt"/>
            </a:endParaRPr>
          </a:p>
          <a:p>
            <a:pPr marL="285750" indent="-285750">
              <a:buFont typeface="Wingdings"/>
              <a:buChar char="Ø"/>
            </a:pPr>
            <a:endParaRPr lang="en-US" dirty="0">
              <a:ea typeface="Calibri"/>
              <a:cs typeface="Calibri"/>
            </a:endParaRPr>
          </a:p>
        </p:txBody>
      </p:sp>
      <p:pic>
        <p:nvPicPr>
          <p:cNvPr id="3" name="Picture 2">
            <a:extLst>
              <a:ext uri="{FF2B5EF4-FFF2-40B4-BE49-F238E27FC236}">
                <a16:creationId xmlns:a16="http://schemas.microsoft.com/office/drawing/2014/main" id="{E4CAE942-8B9F-70CE-E635-73E44BAB2B1F}"/>
              </a:ext>
            </a:extLst>
          </p:cNvPr>
          <p:cNvPicPr>
            <a:picLocks noChangeAspect="1"/>
          </p:cNvPicPr>
          <p:nvPr/>
        </p:nvPicPr>
        <p:blipFill>
          <a:blip r:embed="rId3"/>
          <a:stretch>
            <a:fillRect/>
          </a:stretch>
        </p:blipFill>
        <p:spPr>
          <a:xfrm>
            <a:off x="7051623" y="1363791"/>
            <a:ext cx="4890542" cy="2762569"/>
          </a:xfrm>
          <a:prstGeom prst="rect">
            <a:avLst/>
          </a:prstGeom>
        </p:spPr>
      </p:pic>
      <p:pic>
        <p:nvPicPr>
          <p:cNvPr id="4" name="Picture 3">
            <a:extLst>
              <a:ext uri="{FF2B5EF4-FFF2-40B4-BE49-F238E27FC236}">
                <a16:creationId xmlns:a16="http://schemas.microsoft.com/office/drawing/2014/main" id="{08EAD340-A4DA-D6BD-9E18-897DDBDF658E}"/>
              </a:ext>
            </a:extLst>
          </p:cNvPr>
          <p:cNvPicPr>
            <a:picLocks noChangeAspect="1"/>
          </p:cNvPicPr>
          <p:nvPr/>
        </p:nvPicPr>
        <p:blipFill>
          <a:blip r:embed="rId4"/>
          <a:stretch>
            <a:fillRect/>
          </a:stretch>
        </p:blipFill>
        <p:spPr>
          <a:xfrm>
            <a:off x="6936074" y="3971453"/>
            <a:ext cx="5115394" cy="2835552"/>
          </a:xfrm>
          <a:prstGeom prst="rect">
            <a:avLst/>
          </a:prstGeom>
        </p:spPr>
      </p:pic>
    </p:spTree>
    <p:extLst>
      <p:ext uri="{BB962C8B-B14F-4D97-AF65-F5344CB8AC3E}">
        <p14:creationId xmlns:p14="http://schemas.microsoft.com/office/powerpoint/2010/main" val="66516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669B7-C159-FCB3-9B4A-71AE21612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52E4D-579C-34DA-4250-2674336070CC}"/>
              </a:ext>
            </a:extLst>
          </p:cNvPr>
          <p:cNvSpPr>
            <a:spLocks noGrp="1"/>
          </p:cNvSpPr>
          <p:nvPr>
            <p:ph type="title"/>
          </p:nvPr>
        </p:nvSpPr>
        <p:spPr>
          <a:xfrm>
            <a:off x="3714946" y="261698"/>
            <a:ext cx="10006445" cy="1293785"/>
          </a:xfrm>
        </p:spPr>
        <p:txBody>
          <a:bodyPr/>
          <a:lstStyle/>
          <a:p>
            <a:r>
              <a:rPr lang="en-US" sz="4200"/>
              <a:t>CNN Based Model </a:t>
            </a:r>
            <a:endParaRPr lang="en-US" sz="4200">
              <a:ea typeface="Calibri Light"/>
              <a:cs typeface="Calibri Light"/>
            </a:endParaRPr>
          </a:p>
        </p:txBody>
      </p:sp>
      <p:sp>
        <p:nvSpPr>
          <p:cNvPr id="6" name="TextBox 5">
            <a:extLst>
              <a:ext uri="{FF2B5EF4-FFF2-40B4-BE49-F238E27FC236}">
                <a16:creationId xmlns:a16="http://schemas.microsoft.com/office/drawing/2014/main" id="{451C4ABC-DEDF-6507-C666-5E908FFF872F}"/>
              </a:ext>
            </a:extLst>
          </p:cNvPr>
          <p:cNvSpPr txBox="1"/>
          <p:nvPr/>
        </p:nvSpPr>
        <p:spPr>
          <a:xfrm>
            <a:off x="606477" y="1324571"/>
            <a:ext cx="722250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ea typeface="+mn-lt"/>
                <a:cs typeface="+mn-lt"/>
              </a:rPr>
              <a:t>Deep learning model designed to automatically extract spatial features from images, making it ideal for classifying doodles</a:t>
            </a:r>
            <a:endParaRPr lang="en-US" sz="1600">
              <a:ea typeface="Calibri"/>
              <a:cs typeface="Calibri"/>
            </a:endParaRPr>
          </a:p>
          <a:p>
            <a:pPr marL="285750" indent="-285750">
              <a:buFont typeface="Wingdings"/>
              <a:buChar char="Ø"/>
            </a:pPr>
            <a:endParaRPr lang="en-US" sz="1600">
              <a:ea typeface="Calibri"/>
              <a:cs typeface="Calibri"/>
            </a:endParaRPr>
          </a:p>
          <a:p>
            <a:pPr marL="285750" indent="-285750">
              <a:buFont typeface="Wingdings"/>
              <a:buChar char="Ø"/>
            </a:pPr>
            <a:r>
              <a:rPr lang="en-US" sz="1600">
                <a:ea typeface="Calibri"/>
                <a:cs typeface="Calibri"/>
              </a:rPr>
              <a:t>Used different convolutional layers and tried different combinations of CNN and MLP</a:t>
            </a:r>
            <a:endParaRPr lang="en-US" sz="1600"/>
          </a:p>
          <a:p>
            <a:pPr marL="285750" indent="-285750">
              <a:buFont typeface="Wingdings"/>
              <a:buChar char="Ø"/>
            </a:pPr>
            <a:endParaRPr lang="en-US" sz="1600">
              <a:ea typeface="Calibri"/>
              <a:cs typeface="Calibri"/>
            </a:endParaRPr>
          </a:p>
          <a:p>
            <a:pPr marL="285750" indent="-285750">
              <a:buFont typeface="Wingdings"/>
              <a:buChar char="Ø"/>
            </a:pPr>
            <a:r>
              <a:rPr lang="en-US" sz="1600" b="1">
                <a:ea typeface="Calibri"/>
                <a:cs typeface="Calibri"/>
              </a:rPr>
              <a:t>Trainable params:</a:t>
            </a:r>
            <a:r>
              <a:rPr lang="en-US" sz="1600">
                <a:ea typeface="Calibri"/>
                <a:cs typeface="Calibri"/>
              </a:rPr>
              <a:t> 230,386 </a:t>
            </a:r>
            <a:r>
              <a:rPr lang="en-US" sz="1600" b="1">
                <a:ea typeface="Calibri"/>
                <a:cs typeface="Calibri"/>
              </a:rPr>
              <a:t>Size</a:t>
            </a:r>
            <a:r>
              <a:rPr lang="en-US" sz="1600">
                <a:ea typeface="Calibri"/>
                <a:cs typeface="Calibri"/>
              </a:rPr>
              <a:t>: 2.64MB</a:t>
            </a:r>
          </a:p>
          <a:p>
            <a:pPr marL="285750" indent="-285750">
              <a:buFont typeface="Wingdings"/>
              <a:buChar char="Ø"/>
            </a:pPr>
            <a:r>
              <a:rPr lang="en-US" sz="1600" b="1">
                <a:ea typeface="Calibri"/>
                <a:cs typeface="Calibri"/>
              </a:rPr>
              <a:t>Test Accuracy</a:t>
            </a:r>
            <a:r>
              <a:rPr lang="en-US" sz="1600">
                <a:ea typeface="Calibri"/>
                <a:cs typeface="Calibri"/>
              </a:rPr>
              <a:t> : 87.2%</a:t>
            </a:r>
          </a:p>
          <a:p>
            <a:pPr marL="285750" indent="-285750">
              <a:buFont typeface="Wingdings"/>
              <a:buChar char="Ø"/>
            </a:pPr>
            <a:endParaRPr lang="en-US" sz="1600">
              <a:ea typeface="Calibri"/>
              <a:cs typeface="Calibri"/>
            </a:endParaRPr>
          </a:p>
          <a:p>
            <a:pPr marL="285750" indent="-285750">
              <a:buFont typeface="Wingdings"/>
              <a:buChar char="Ø"/>
            </a:pPr>
            <a:r>
              <a:rPr lang="en-US" sz="1600">
                <a:ea typeface="Calibri"/>
                <a:cs typeface="Calibri"/>
              </a:rPr>
              <a:t>Research paper : </a:t>
            </a:r>
            <a:r>
              <a:rPr lang="en-US" sz="1600">
                <a:ea typeface="+mn-lt"/>
                <a:cs typeface="+mn-lt"/>
              </a:rPr>
              <a:t>Meta Analysis of Deep Learning Models for Doodle Recognition uses CNNs, but we tried deeper and more layers. Choose what worked perfectly for us.</a:t>
            </a:r>
          </a:p>
          <a:p>
            <a:endParaRPr lang="en-US" sz="1600">
              <a:ea typeface="Calibri"/>
              <a:cs typeface="Calibri"/>
            </a:endParaRPr>
          </a:p>
          <a:p>
            <a:pPr marL="285750" indent="-285750">
              <a:buFont typeface="Wingdings"/>
              <a:buChar char="Ø"/>
            </a:pPr>
            <a:endParaRPr lang="en-US" sz="1600">
              <a:ea typeface="Calibri"/>
              <a:cs typeface="Calibri"/>
            </a:endParaRPr>
          </a:p>
        </p:txBody>
      </p:sp>
      <p:pic>
        <p:nvPicPr>
          <p:cNvPr id="4" name="Picture 3"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9E6FED02-96E0-C36B-137C-263CE148B0C6}"/>
              </a:ext>
            </a:extLst>
          </p:cNvPr>
          <p:cNvPicPr>
            <a:picLocks noChangeAspect="1"/>
          </p:cNvPicPr>
          <p:nvPr/>
        </p:nvPicPr>
        <p:blipFill>
          <a:blip r:embed="rId3"/>
          <a:srcRect t="238" r="50041" b="-214"/>
          <a:stretch/>
        </p:blipFill>
        <p:spPr>
          <a:xfrm>
            <a:off x="8243444" y="1191163"/>
            <a:ext cx="3334728" cy="2788290"/>
          </a:xfrm>
          <a:prstGeom prst="rect">
            <a:avLst/>
          </a:prstGeom>
        </p:spPr>
      </p:pic>
      <p:pic>
        <p:nvPicPr>
          <p:cNvPr id="7" name="Picture 6"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682312A6-2CE0-6738-183D-93FA0CAE81B7}"/>
              </a:ext>
            </a:extLst>
          </p:cNvPr>
          <p:cNvPicPr>
            <a:picLocks noChangeAspect="1"/>
          </p:cNvPicPr>
          <p:nvPr/>
        </p:nvPicPr>
        <p:blipFill>
          <a:blip r:embed="rId3"/>
          <a:srcRect l="50050" t="2778" r="31" b="-214"/>
          <a:stretch/>
        </p:blipFill>
        <p:spPr>
          <a:xfrm>
            <a:off x="8370931" y="3973830"/>
            <a:ext cx="3206789" cy="2749463"/>
          </a:xfrm>
          <a:prstGeom prst="rect">
            <a:avLst/>
          </a:prstGeom>
        </p:spPr>
      </p:pic>
      <p:sp>
        <p:nvSpPr>
          <p:cNvPr id="3" name="TextBox 2">
            <a:extLst>
              <a:ext uri="{FF2B5EF4-FFF2-40B4-BE49-F238E27FC236}">
                <a16:creationId xmlns:a16="http://schemas.microsoft.com/office/drawing/2014/main" id="{252A0C6A-C66E-FDF0-DAD4-D656E29928C7}"/>
              </a:ext>
            </a:extLst>
          </p:cNvPr>
          <p:cNvSpPr txBox="1"/>
          <p:nvPr/>
        </p:nvSpPr>
        <p:spPr>
          <a:xfrm>
            <a:off x="607566" y="4506741"/>
            <a:ext cx="6584964" cy="203132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Base model</a:t>
            </a:r>
          </a:p>
          <a:p>
            <a:r>
              <a:rPr lang="en-US">
                <a:latin typeface="Calibri"/>
                <a:ea typeface="Calibri"/>
                <a:cs typeface="Calibri"/>
              </a:rPr>
              <a:t> (28×28×1) →</a:t>
            </a:r>
          </a:p>
          <a:p>
            <a:r>
              <a:rPr lang="en-US">
                <a:latin typeface="Calibri"/>
                <a:ea typeface="Calibri"/>
                <a:cs typeface="Calibri"/>
              </a:rPr>
              <a:t> Conv2D(32, 3×3) → ReLU → </a:t>
            </a:r>
            <a:r>
              <a:rPr lang="en-US" err="1">
                <a:latin typeface="Calibri"/>
                <a:ea typeface="Calibri"/>
                <a:cs typeface="Calibri"/>
              </a:rPr>
              <a:t>MaxPool</a:t>
            </a:r>
            <a:r>
              <a:rPr lang="en-US">
                <a:latin typeface="Calibri"/>
                <a:ea typeface="Calibri"/>
                <a:cs typeface="Calibri"/>
              </a:rPr>
              <a:t>(2×2) → BatchNorm →</a:t>
            </a:r>
          </a:p>
          <a:p>
            <a:r>
              <a:rPr lang="en-US">
                <a:latin typeface="Calibri"/>
                <a:ea typeface="Calibri"/>
                <a:cs typeface="Calibri"/>
              </a:rPr>
              <a:t> Conv2D(64, 3×3) → ReLU → </a:t>
            </a:r>
            <a:r>
              <a:rPr lang="en-US" err="1">
                <a:latin typeface="Calibri"/>
                <a:ea typeface="Calibri"/>
                <a:cs typeface="Calibri"/>
              </a:rPr>
              <a:t>MaxPool</a:t>
            </a:r>
            <a:r>
              <a:rPr lang="en-US">
                <a:latin typeface="Calibri"/>
                <a:ea typeface="Calibri"/>
                <a:cs typeface="Calibri"/>
              </a:rPr>
              <a:t>(2×2) → BatchNorm →</a:t>
            </a:r>
          </a:p>
          <a:p>
            <a:r>
              <a:rPr lang="en-US">
                <a:latin typeface="Calibri"/>
                <a:ea typeface="Calibri"/>
                <a:cs typeface="Calibri"/>
              </a:rPr>
              <a:t> Flatten() → Dropout(0.4) →</a:t>
            </a:r>
          </a:p>
          <a:p>
            <a:r>
              <a:rPr lang="en-US">
                <a:latin typeface="Calibri"/>
                <a:ea typeface="Calibri"/>
                <a:cs typeface="Calibri"/>
              </a:rPr>
              <a:t> Dense(128) → ReLU → Dropout(0.2) →</a:t>
            </a:r>
          </a:p>
          <a:p>
            <a:r>
              <a:rPr lang="en-US">
                <a:latin typeface="Calibri"/>
                <a:ea typeface="Calibri"/>
                <a:cs typeface="Calibri"/>
              </a:rPr>
              <a:t> Dense(345) → </a:t>
            </a:r>
            <a:r>
              <a:rPr lang="en-US" err="1">
                <a:latin typeface="Calibri"/>
                <a:ea typeface="Calibri"/>
                <a:cs typeface="Calibri"/>
              </a:rPr>
              <a:t>Softmax</a:t>
            </a:r>
            <a:endParaRPr lang="en-US">
              <a:latin typeface="Calibri"/>
              <a:ea typeface="Calibri"/>
              <a:cs typeface="Calibri"/>
            </a:endParaRPr>
          </a:p>
        </p:txBody>
      </p:sp>
    </p:spTree>
    <p:extLst>
      <p:ext uri="{BB962C8B-B14F-4D97-AF65-F5344CB8AC3E}">
        <p14:creationId xmlns:p14="http://schemas.microsoft.com/office/powerpoint/2010/main" val="307481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F6403-65C8-9EB6-E10B-C017A6C74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A2805-42C9-4487-6AF2-735E2C2E8E34}"/>
              </a:ext>
            </a:extLst>
          </p:cNvPr>
          <p:cNvSpPr>
            <a:spLocks noGrp="1"/>
          </p:cNvSpPr>
          <p:nvPr>
            <p:ph type="title"/>
          </p:nvPr>
        </p:nvSpPr>
        <p:spPr>
          <a:xfrm>
            <a:off x="2567663" y="221094"/>
            <a:ext cx="10006445" cy="1293785"/>
          </a:xfrm>
        </p:spPr>
        <p:txBody>
          <a:bodyPr/>
          <a:lstStyle/>
          <a:p>
            <a:r>
              <a:rPr lang="en-US" sz="4000"/>
              <a:t>Ablation study on CNN</a:t>
            </a:r>
            <a:endParaRPr lang="en-US" sz="4000">
              <a:ea typeface="Calibri Light"/>
              <a:cs typeface="Calibri Light"/>
            </a:endParaRPr>
          </a:p>
        </p:txBody>
      </p:sp>
      <p:sp>
        <p:nvSpPr>
          <p:cNvPr id="6" name="TextBox 5">
            <a:extLst>
              <a:ext uri="{FF2B5EF4-FFF2-40B4-BE49-F238E27FC236}">
                <a16:creationId xmlns:a16="http://schemas.microsoft.com/office/drawing/2014/main" id="{896F34E7-8DC1-6B67-23F6-E46871BA8F4D}"/>
              </a:ext>
            </a:extLst>
          </p:cNvPr>
          <p:cNvSpPr txBox="1"/>
          <p:nvPr/>
        </p:nvSpPr>
        <p:spPr>
          <a:xfrm>
            <a:off x="734523" y="1502465"/>
            <a:ext cx="792888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Tried different techniques, different layers were added &amp; removed to test their effect on the accuracy and training time.</a:t>
            </a:r>
            <a:endParaRPr lang="en-US" sz="1600"/>
          </a:p>
          <a:p>
            <a:pPr marL="285750" indent="-285750">
              <a:buFont typeface="Wingdings,Sans-Serif"/>
              <a:buChar char="Ø"/>
            </a:pPr>
            <a:r>
              <a:rPr lang="en-US" sz="1600">
                <a:ea typeface="Calibri"/>
                <a:cs typeface="Calibri"/>
              </a:rPr>
              <a:t>Quick plateau without dropout -&gt; Early stopping</a:t>
            </a:r>
          </a:p>
          <a:p>
            <a:pPr marL="285750" indent="-285750">
              <a:buFont typeface="Wingdings,Sans-Serif"/>
              <a:buChar char="Ø"/>
            </a:pPr>
            <a:r>
              <a:rPr lang="en-US" sz="1600">
                <a:ea typeface="Calibri"/>
                <a:cs typeface="Calibri"/>
              </a:rPr>
              <a:t>Difference in accuracy and time in base and deeper model</a:t>
            </a:r>
          </a:p>
          <a:p>
            <a:endParaRPr lang="en-US" sz="1600">
              <a:ea typeface="Calibri"/>
              <a:cs typeface="Calibri"/>
            </a:endParaRPr>
          </a:p>
          <a:p>
            <a:pPr marL="742950" lvl="1" indent="-285750">
              <a:buFont typeface="Wingdings"/>
              <a:buChar char="Ø"/>
            </a:pPr>
            <a:endParaRPr lang="en-US" sz="1600">
              <a:ea typeface="Calibri"/>
              <a:cs typeface="Calibri"/>
            </a:endParaRPr>
          </a:p>
        </p:txBody>
      </p:sp>
      <p:graphicFrame>
        <p:nvGraphicFramePr>
          <p:cNvPr id="11" name="Table 10">
            <a:extLst>
              <a:ext uri="{FF2B5EF4-FFF2-40B4-BE49-F238E27FC236}">
                <a16:creationId xmlns:a16="http://schemas.microsoft.com/office/drawing/2014/main" id="{AD66851F-AC0B-9F2E-CA9A-B2D567DC41E0}"/>
              </a:ext>
            </a:extLst>
          </p:cNvPr>
          <p:cNvGraphicFramePr>
            <a:graphicFrameLocks noGrp="1"/>
          </p:cNvGraphicFramePr>
          <p:nvPr>
            <p:extLst>
              <p:ext uri="{D42A27DB-BD31-4B8C-83A1-F6EECF244321}">
                <p14:modId xmlns:p14="http://schemas.microsoft.com/office/powerpoint/2010/main" val="732617098"/>
              </p:ext>
            </p:extLst>
          </p:nvPr>
        </p:nvGraphicFramePr>
        <p:xfrm>
          <a:off x="378884" y="2755348"/>
          <a:ext cx="7938158" cy="2087961"/>
        </p:xfrm>
        <a:graphic>
          <a:graphicData uri="http://schemas.openxmlformats.org/drawingml/2006/table">
            <a:tbl>
              <a:tblPr bandRow="1">
                <a:tableStyleId>{69012ECD-51FC-41F1-AA8D-1B2483CD663E}</a:tableStyleId>
              </a:tblPr>
              <a:tblGrid>
                <a:gridCol w="986167">
                  <a:extLst>
                    <a:ext uri="{9D8B030D-6E8A-4147-A177-3AD203B41FA5}">
                      <a16:colId xmlns:a16="http://schemas.microsoft.com/office/drawing/2014/main" val="3717856563"/>
                    </a:ext>
                  </a:extLst>
                </a:gridCol>
                <a:gridCol w="1015459">
                  <a:extLst>
                    <a:ext uri="{9D8B030D-6E8A-4147-A177-3AD203B41FA5}">
                      <a16:colId xmlns:a16="http://schemas.microsoft.com/office/drawing/2014/main" val="2076519082"/>
                    </a:ext>
                  </a:extLst>
                </a:gridCol>
                <a:gridCol w="1064282">
                  <a:extLst>
                    <a:ext uri="{9D8B030D-6E8A-4147-A177-3AD203B41FA5}">
                      <a16:colId xmlns:a16="http://schemas.microsoft.com/office/drawing/2014/main" val="627393695"/>
                    </a:ext>
                  </a:extLst>
                </a:gridCol>
                <a:gridCol w="742064">
                  <a:extLst>
                    <a:ext uri="{9D8B030D-6E8A-4147-A177-3AD203B41FA5}">
                      <a16:colId xmlns:a16="http://schemas.microsoft.com/office/drawing/2014/main" val="3550596867"/>
                    </a:ext>
                  </a:extLst>
                </a:gridCol>
                <a:gridCol w="1142393">
                  <a:extLst>
                    <a:ext uri="{9D8B030D-6E8A-4147-A177-3AD203B41FA5}">
                      <a16:colId xmlns:a16="http://schemas.microsoft.com/office/drawing/2014/main" val="512894543"/>
                    </a:ext>
                  </a:extLst>
                </a:gridCol>
                <a:gridCol w="995931">
                  <a:extLst>
                    <a:ext uri="{9D8B030D-6E8A-4147-A177-3AD203B41FA5}">
                      <a16:colId xmlns:a16="http://schemas.microsoft.com/office/drawing/2014/main" val="1495062984"/>
                    </a:ext>
                  </a:extLst>
                </a:gridCol>
                <a:gridCol w="995931">
                  <a:extLst>
                    <a:ext uri="{9D8B030D-6E8A-4147-A177-3AD203B41FA5}">
                      <a16:colId xmlns:a16="http://schemas.microsoft.com/office/drawing/2014/main" val="1411769227"/>
                    </a:ext>
                  </a:extLst>
                </a:gridCol>
                <a:gridCol w="995931">
                  <a:extLst>
                    <a:ext uri="{9D8B030D-6E8A-4147-A177-3AD203B41FA5}">
                      <a16:colId xmlns:a16="http://schemas.microsoft.com/office/drawing/2014/main" val="2479107468"/>
                    </a:ext>
                  </a:extLst>
                </a:gridCol>
              </a:tblGrid>
              <a:tr h="262383">
                <a:tc>
                  <a:txBody>
                    <a:bodyPr/>
                    <a:lstStyle/>
                    <a:p>
                      <a:pPr algn="l" rtl="0" fontAlgn="base">
                        <a:lnSpc>
                          <a:spcPts val="1176"/>
                        </a:lnSpc>
                        <a:buNone/>
                      </a:pPr>
                      <a:r>
                        <a:rPr lang="en-US" sz="1200" b="1" i="0">
                          <a:solidFill>
                            <a:srgbClr val="000000"/>
                          </a:solidFill>
                          <a:effectLst/>
                          <a:latin typeface="Neue Haas Grotesk Text Pro"/>
                        </a:rPr>
                        <a:t>Model Variant</a:t>
                      </a:r>
                      <a:endParaRPr lang="en-US" sz="1200" b="0" i="0">
                        <a:solidFill>
                          <a:srgbClr val="000000"/>
                        </a:solidFill>
                        <a:effectLst/>
                        <a:latin typeface="Neue Haas Grotesk Text Pro"/>
                      </a:endParaRPr>
                    </a:p>
                  </a:txBody>
                  <a:tcPr marL="64008" marR="64008" marT="32004" marB="32004" anchor="ctr">
                    <a:lnL w="12700" cap="flat" cmpd="sng" algn="ctr">
                      <a:solidFill>
                        <a:srgbClr val="169C9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1" i="0">
                          <a:solidFill>
                            <a:srgbClr val="000000"/>
                          </a:solidFill>
                          <a:effectLst/>
                          <a:latin typeface="Neue Haas Grotesk Text Pro"/>
                        </a:rPr>
                        <a:t>Conv Layers</a:t>
                      </a:r>
                      <a:endParaRPr lang="en-US" sz="1200" b="0" i="0">
                        <a:solidFill>
                          <a:srgbClr val="000000"/>
                        </a:solidFill>
                        <a:effectLst/>
                        <a:latin typeface="Neue Haas Grotesk Text Pro"/>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1" i="0">
                          <a:solidFill>
                            <a:srgbClr val="000000"/>
                          </a:solidFill>
                          <a:effectLst/>
                          <a:latin typeface="Neue Haas Grotesk Text Pro"/>
                        </a:rPr>
                        <a:t>Dense Layer(s)</a:t>
                      </a:r>
                      <a:endParaRPr lang="en-US" sz="1200" b="0" i="0">
                        <a:solidFill>
                          <a:srgbClr val="000000"/>
                        </a:solidFill>
                        <a:effectLst/>
                        <a:latin typeface="Neue Haas Grotesk Text Pro"/>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1" i="0">
                          <a:solidFill>
                            <a:srgbClr val="000000"/>
                          </a:solidFill>
                          <a:effectLst/>
                          <a:latin typeface="Neue Haas Grotesk Text Pro"/>
                        </a:rPr>
                        <a:t>Dropout</a:t>
                      </a:r>
                      <a:endParaRPr lang="en-US" sz="1200" b="0" i="0">
                        <a:solidFill>
                          <a:srgbClr val="000000"/>
                        </a:solidFill>
                        <a:effectLst/>
                        <a:latin typeface="Neue Haas Grotesk Text Pro"/>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1" i="0">
                          <a:solidFill>
                            <a:srgbClr val="000000"/>
                          </a:solidFill>
                          <a:effectLst/>
                          <a:latin typeface="Neue Haas Grotesk Text Pro"/>
                        </a:rPr>
                        <a:t>Changes Made</a:t>
                      </a:r>
                      <a:endParaRPr lang="en-US" sz="1200" b="0" i="0">
                        <a:solidFill>
                          <a:srgbClr val="000000"/>
                        </a:solidFill>
                        <a:effectLst/>
                        <a:latin typeface="Neue Haas Grotesk Text Pro"/>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1" i="0" u="none" strike="noStrike" noProof="0">
                          <a:solidFill>
                            <a:srgbClr val="000000"/>
                          </a:solidFill>
                          <a:effectLst/>
                          <a:latin typeface="Neue Haas Grotesk Text Pro"/>
                        </a:rPr>
                        <a:t>Param Count</a:t>
                      </a:r>
                    </a:p>
                  </a:txBody>
                  <a:tcPr marL="64008" marR="64008" marT="32004" marB="32004" anchor="ctr">
                    <a:lnL w="12700">
                      <a:solidFill>
                        <a:srgbClr val="FFFFFF"/>
                      </a:solidFill>
                    </a:lnL>
                    <a:lnR w="12700">
                      <a:solidFill>
                        <a:srgbClr val="FFFFFF"/>
                      </a:solidFill>
                    </a:lnR>
                    <a:lnT w="12700">
                      <a:solidFill>
                        <a:srgbClr val="169C9A"/>
                      </a:solidFill>
                    </a:lnT>
                    <a:lnB w="12700">
                      <a:solidFill>
                        <a:srgbClr val="169C9A"/>
                      </a:solidFill>
                    </a:lnB>
                    <a:noFill/>
                  </a:tcPr>
                </a:tc>
                <a:tc>
                  <a:txBody>
                    <a:bodyPr/>
                    <a:lstStyle/>
                    <a:p>
                      <a:pPr lvl="0" algn="l">
                        <a:lnSpc>
                          <a:spcPts val="1176"/>
                        </a:lnSpc>
                        <a:buNone/>
                      </a:pPr>
                      <a:r>
                        <a:rPr lang="en-US" sz="1200" b="1" i="0" u="none" strike="noStrike" noProof="0">
                          <a:solidFill>
                            <a:srgbClr val="000000"/>
                          </a:solidFill>
                          <a:effectLst/>
                          <a:latin typeface="Neue Haas Grotesk Text Pro"/>
                        </a:rPr>
                        <a:t>Val Acc</a:t>
                      </a:r>
                      <a:endParaRPr lang="en-US" sz="1200" b="0" i="0" u="none" strike="noStrike" noProof="0">
                        <a:solidFill>
                          <a:srgbClr val="000000"/>
                        </a:solidFill>
                        <a:effectLst/>
                        <a:latin typeface="Neue Haas Grotesk Text Pro"/>
                      </a:endParaRP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169C9A"/>
                      </a:solidFill>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1" i="0" u="none" strike="noStrike" noProof="0">
                          <a:solidFill>
                            <a:srgbClr val="000000"/>
                          </a:solidFill>
                          <a:effectLst/>
                          <a:latin typeface="Neue Haas Grotesk Text Pro"/>
                        </a:rPr>
                        <a:t>Model Size</a:t>
                      </a:r>
                    </a:p>
                  </a:txBody>
                  <a:tcPr marL="64008" marR="64008" marT="32004" marB="32004" anchor="ctr">
                    <a:lnL w="12700">
                      <a:solidFill>
                        <a:srgbClr val="FFFFFF"/>
                      </a:solidFill>
                    </a:lnL>
                    <a:lnR w="12700">
                      <a:solidFill>
                        <a:srgbClr val="169C9A"/>
                      </a:solidFill>
                    </a:lnR>
                    <a:lnT w="12700">
                      <a:solidFill>
                        <a:srgbClr val="169C9A"/>
                      </a:solidFill>
                    </a:lnT>
                    <a:lnB w="12700">
                      <a:solidFill>
                        <a:srgbClr val="169C9A"/>
                      </a:solidFill>
                    </a:lnB>
                    <a:noFill/>
                  </a:tcPr>
                </a:tc>
                <a:extLst>
                  <a:ext uri="{0D108BD9-81ED-4DB2-BD59-A6C34878D82A}">
                    <a16:rowId xmlns:a16="http://schemas.microsoft.com/office/drawing/2014/main" val="3975901496"/>
                  </a:ext>
                </a:extLst>
              </a:tr>
              <a:tr h="455718">
                <a:tc>
                  <a:txBody>
                    <a:bodyPr/>
                    <a:lstStyle/>
                    <a:p>
                      <a:pPr algn="l" rtl="0" fontAlgn="base">
                        <a:lnSpc>
                          <a:spcPts val="1176"/>
                        </a:lnSpc>
                        <a:buNone/>
                      </a:pPr>
                      <a:r>
                        <a:rPr lang="en-US" sz="1200" b="1" i="0">
                          <a:solidFill>
                            <a:srgbClr val="000000"/>
                          </a:solidFill>
                          <a:effectLst/>
                          <a:latin typeface="Neue Haas Grotesk Text Pro"/>
                        </a:rPr>
                        <a:t>Base Model</a:t>
                      </a:r>
                      <a:endParaRPr lang="en-US" sz="1200" b="0" i="0">
                        <a:solidFill>
                          <a:srgbClr val="000000"/>
                        </a:solidFill>
                        <a:effectLst/>
                        <a:latin typeface="Neue Haas Grotesk Text Pro"/>
                      </a:endParaRPr>
                    </a:p>
                  </a:txBody>
                  <a:tcPr marL="64008" marR="64008" marT="32004" marB="32004" anchor="ctr">
                    <a:lnL w="12700" cap="flat" cmpd="sng" algn="ctr">
                      <a:solidFill>
                        <a:srgbClr val="169C9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0" i="0">
                          <a:solidFill>
                            <a:srgbClr val="000000"/>
                          </a:solidFill>
                          <a:effectLst/>
                          <a:latin typeface="Neue Haas Grotesk Text Pro"/>
                        </a:rPr>
                        <a:t>Conv(32, 3) → Conv(64, 3)</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0" i="0">
                          <a:solidFill>
                            <a:srgbClr val="000000"/>
                          </a:solidFill>
                          <a:effectLst/>
                          <a:latin typeface="Neue Haas Grotesk Text Pro"/>
                        </a:rPr>
                        <a:t>Dense(128)</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0" i="0">
                          <a:solidFill>
                            <a:srgbClr val="000000"/>
                          </a:solidFill>
                          <a:effectLst/>
                          <a:latin typeface="Neue Haas Grotesk Text Pro"/>
                        </a:rPr>
                        <a:t>0.4 + 0.2</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0" i="0">
                          <a:solidFill>
                            <a:srgbClr val="000000"/>
                          </a:solidFill>
                          <a:effectLst/>
                          <a:latin typeface="Neue Haas Grotesk Text Pro"/>
                        </a:rPr>
                        <a:t>–</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0" i="0">
                          <a:solidFill>
                            <a:srgbClr val="000000"/>
                          </a:solidFill>
                          <a:effectLst/>
                          <a:latin typeface="Neue Haas Grotesk Text Pro"/>
                        </a:rPr>
                        <a:t>230,386</a:t>
                      </a:r>
                    </a:p>
                  </a:txBody>
                  <a:tcPr marL="64008" marR="64008" marT="32004" marB="32004" anchor="ctr">
                    <a:lnL w="12700">
                      <a:solidFill>
                        <a:srgbClr val="FFFFFF"/>
                      </a:solidFill>
                    </a:lnL>
                    <a:lnR w="12700">
                      <a:solidFill>
                        <a:srgbClr val="FFFFFF"/>
                      </a:solidFill>
                    </a:lnR>
                    <a:lnT w="12700">
                      <a:solidFill>
                        <a:srgbClr val="169C9A"/>
                      </a:solidFill>
                    </a:lnT>
                    <a:lnB w="12700">
                      <a:solidFill>
                        <a:srgbClr val="169C9A"/>
                      </a:solidFill>
                    </a:lnB>
                    <a:noFill/>
                  </a:tcPr>
                </a:tc>
                <a:tc>
                  <a:txBody>
                    <a:bodyPr/>
                    <a:lstStyle/>
                    <a:p>
                      <a:pPr lvl="0" algn="l">
                        <a:lnSpc>
                          <a:spcPts val="1176"/>
                        </a:lnSpc>
                        <a:buNone/>
                      </a:pPr>
                      <a:r>
                        <a:rPr lang="en-US" sz="1200" b="0" i="0" u="none" strike="noStrike" noProof="0">
                          <a:solidFill>
                            <a:srgbClr val="000000"/>
                          </a:solidFill>
                          <a:effectLst/>
                          <a:latin typeface="Neue Haas Grotesk Text Pro"/>
                        </a:rPr>
                        <a:t>87.24%</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0" i="0" u="none" strike="noStrike" noProof="0">
                          <a:solidFill>
                            <a:srgbClr val="000000"/>
                          </a:solidFill>
                          <a:effectLst/>
                          <a:latin typeface="Neue Haas Grotesk Text Pro"/>
                        </a:rPr>
                        <a:t>2.64MB</a:t>
                      </a:r>
                    </a:p>
                  </a:txBody>
                  <a:tcPr marL="64008" marR="64008" marT="32004" marB="32004" anchor="ctr">
                    <a:lnL w="12700">
                      <a:solidFill>
                        <a:srgbClr val="FFFFFF"/>
                      </a:solidFill>
                    </a:lnL>
                    <a:lnR w="12700">
                      <a:solidFill>
                        <a:srgbClr val="169C9A"/>
                      </a:solidFill>
                    </a:lnR>
                    <a:lnT w="12700">
                      <a:solidFill>
                        <a:srgbClr val="169C9A"/>
                      </a:solidFill>
                    </a:lnT>
                    <a:lnB w="12700">
                      <a:solidFill>
                        <a:srgbClr val="169C9A"/>
                      </a:solidFill>
                    </a:lnB>
                    <a:noFill/>
                  </a:tcPr>
                </a:tc>
                <a:extLst>
                  <a:ext uri="{0D108BD9-81ED-4DB2-BD59-A6C34878D82A}">
                    <a16:rowId xmlns:a16="http://schemas.microsoft.com/office/drawing/2014/main" val="2877970618"/>
                  </a:ext>
                </a:extLst>
              </a:tr>
              <a:tr h="455718">
                <a:tc>
                  <a:txBody>
                    <a:bodyPr/>
                    <a:lstStyle/>
                    <a:p>
                      <a:pPr algn="l" rtl="0" fontAlgn="base">
                        <a:lnSpc>
                          <a:spcPts val="1176"/>
                        </a:lnSpc>
                        <a:buNone/>
                      </a:pPr>
                      <a:r>
                        <a:rPr lang="en-US" sz="1200" b="1" i="0">
                          <a:solidFill>
                            <a:srgbClr val="000000"/>
                          </a:solidFill>
                          <a:effectLst/>
                          <a:latin typeface="Neue Haas Grotesk Text Pro"/>
                        </a:rPr>
                        <a:t>No Drop</a:t>
                      </a:r>
                      <a:endParaRPr lang="en-US" sz="1200" b="0" i="0">
                        <a:solidFill>
                          <a:srgbClr val="000000"/>
                        </a:solidFill>
                        <a:effectLst/>
                        <a:latin typeface="Neue Haas Grotesk Text Pro"/>
                      </a:endParaRPr>
                    </a:p>
                  </a:txBody>
                  <a:tcPr marL="64008" marR="64008" marT="32004" marB="32004" anchor="ctr">
                    <a:lnL w="12700" cap="flat" cmpd="sng" algn="ctr">
                      <a:solidFill>
                        <a:srgbClr val="169C9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0" i="0">
                          <a:solidFill>
                            <a:srgbClr val="000000"/>
                          </a:solidFill>
                          <a:effectLst/>
                          <a:latin typeface="Neue Haas Grotesk Text Pro"/>
                        </a:rPr>
                        <a:t>Conv(32, 3) → Conv(64, 3)</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0" i="0">
                          <a:solidFill>
                            <a:srgbClr val="000000"/>
                          </a:solidFill>
                          <a:effectLst/>
                          <a:latin typeface="Neue Haas Grotesk Text Pro"/>
                        </a:rPr>
                        <a:t>Dense(128)</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0" i="0">
                          <a:solidFill>
                            <a:srgbClr val="000000"/>
                          </a:solidFill>
                          <a:effectLst/>
                          <a:latin typeface="Neue Haas Grotesk Text Pro"/>
                        </a:rPr>
                        <a:t>None</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0" i="0">
                          <a:solidFill>
                            <a:srgbClr val="000000"/>
                          </a:solidFill>
                          <a:effectLst/>
                          <a:latin typeface="Neue Haas Grotesk Text Pro"/>
                        </a:rPr>
                        <a:t>Removed both Dropout layers</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0" i="0">
                          <a:solidFill>
                            <a:srgbClr val="000000"/>
                          </a:solidFill>
                          <a:effectLst/>
                          <a:latin typeface="Neue Haas Grotesk Text Pro"/>
                        </a:rPr>
                        <a:t>230,386</a:t>
                      </a:r>
                    </a:p>
                  </a:txBody>
                  <a:tcPr marL="64008" marR="64008" marT="32004" marB="32004" anchor="ctr">
                    <a:lnL w="12700">
                      <a:solidFill>
                        <a:srgbClr val="FFFFFF"/>
                      </a:solidFill>
                    </a:lnL>
                    <a:lnR w="12700">
                      <a:solidFill>
                        <a:srgbClr val="FFFFFF"/>
                      </a:solidFill>
                    </a:lnR>
                    <a:lnT w="12700">
                      <a:solidFill>
                        <a:srgbClr val="169C9A"/>
                      </a:solidFill>
                    </a:lnT>
                    <a:lnB w="12700">
                      <a:solidFill>
                        <a:srgbClr val="169C9A"/>
                      </a:solidFill>
                    </a:lnB>
                    <a:noFill/>
                  </a:tcPr>
                </a:tc>
                <a:tc>
                  <a:txBody>
                    <a:bodyPr/>
                    <a:lstStyle/>
                    <a:p>
                      <a:pPr lvl="0" algn="l">
                        <a:lnSpc>
                          <a:spcPts val="1176"/>
                        </a:lnSpc>
                        <a:buNone/>
                      </a:pPr>
                      <a:r>
                        <a:rPr lang="en-US" sz="1200" b="0" i="0" u="none" strike="noStrike" noProof="0">
                          <a:solidFill>
                            <a:srgbClr val="000000"/>
                          </a:solidFill>
                          <a:effectLst/>
                          <a:latin typeface="Neue Haas Grotesk Text Pro"/>
                        </a:rPr>
                        <a:t>86.54%</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0" i="0" u="none" strike="noStrike" noProof="0">
                          <a:solidFill>
                            <a:srgbClr val="000000"/>
                          </a:solidFill>
                          <a:effectLst/>
                          <a:latin typeface="Neue Haas Grotesk Text Pro"/>
                        </a:rPr>
                        <a:t>2.64MB</a:t>
                      </a:r>
                    </a:p>
                  </a:txBody>
                  <a:tcPr marL="64008" marR="64008" marT="32004" marB="32004" anchor="ctr">
                    <a:lnL w="12700">
                      <a:solidFill>
                        <a:srgbClr val="FFFFFF"/>
                      </a:solidFill>
                    </a:lnL>
                    <a:lnR w="12700">
                      <a:solidFill>
                        <a:srgbClr val="169C9A"/>
                      </a:solidFill>
                    </a:lnR>
                    <a:lnT w="12700">
                      <a:solidFill>
                        <a:srgbClr val="169C9A"/>
                      </a:solidFill>
                    </a:lnT>
                    <a:lnB w="12700">
                      <a:solidFill>
                        <a:srgbClr val="169C9A"/>
                      </a:solidFill>
                    </a:lnB>
                    <a:noFill/>
                  </a:tcPr>
                </a:tc>
                <a:extLst>
                  <a:ext uri="{0D108BD9-81ED-4DB2-BD59-A6C34878D82A}">
                    <a16:rowId xmlns:a16="http://schemas.microsoft.com/office/drawing/2014/main" val="992460632"/>
                  </a:ext>
                </a:extLst>
              </a:tr>
              <a:tr h="676673">
                <a:tc>
                  <a:txBody>
                    <a:bodyPr/>
                    <a:lstStyle/>
                    <a:p>
                      <a:pPr algn="l" rtl="0" fontAlgn="base">
                        <a:lnSpc>
                          <a:spcPts val="1176"/>
                        </a:lnSpc>
                        <a:buNone/>
                      </a:pPr>
                      <a:r>
                        <a:rPr lang="en-US" sz="1200" b="1" i="0">
                          <a:solidFill>
                            <a:srgbClr val="000000"/>
                          </a:solidFill>
                          <a:effectLst/>
                          <a:latin typeface="Neue Haas Grotesk Text Pro"/>
                        </a:rPr>
                        <a:t>Deeper Model</a:t>
                      </a:r>
                      <a:endParaRPr lang="en-US" sz="1200" b="0" i="0">
                        <a:solidFill>
                          <a:srgbClr val="000000"/>
                        </a:solidFill>
                        <a:effectLst/>
                        <a:latin typeface="Neue Haas Grotesk Text Pro"/>
                      </a:endParaRPr>
                    </a:p>
                  </a:txBody>
                  <a:tcPr marL="64008" marR="64008" marT="32004" marB="32004" anchor="ctr">
                    <a:lnL w="12700" cap="flat" cmpd="sng" algn="ctr">
                      <a:solidFill>
                        <a:srgbClr val="169C9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0" i="0">
                          <a:solidFill>
                            <a:srgbClr val="000000"/>
                          </a:solidFill>
                          <a:effectLst/>
                          <a:latin typeface="Neue Haas Grotesk Text Pro"/>
                        </a:rPr>
                        <a:t>Conv(64, 5) → Conv(128, 3)</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algn="l" rtl="0" fontAlgn="base">
                        <a:lnSpc>
                          <a:spcPts val="1176"/>
                        </a:lnSpc>
                        <a:buNone/>
                      </a:pPr>
                      <a:r>
                        <a:rPr lang="en-US" sz="1200" b="0" i="0">
                          <a:solidFill>
                            <a:srgbClr val="000000"/>
                          </a:solidFill>
                          <a:effectLst/>
                          <a:latin typeface="Neue Haas Grotesk Text Pro"/>
                        </a:rPr>
                        <a:t>Dense(256)</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0" i="0">
                          <a:solidFill>
                            <a:srgbClr val="000000"/>
                          </a:solidFill>
                          <a:effectLst/>
                          <a:latin typeface="Neue Haas Grotesk Text Pro"/>
                        </a:rPr>
                        <a:t>0.4 + 0.2</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rtl="0">
                        <a:lnSpc>
                          <a:spcPts val="1176"/>
                        </a:lnSpc>
                        <a:buNone/>
                      </a:pPr>
                      <a:r>
                        <a:rPr lang="en-US" sz="1200" b="0" i="0">
                          <a:solidFill>
                            <a:srgbClr val="000000"/>
                          </a:solidFill>
                          <a:effectLst/>
                          <a:latin typeface="Neue Haas Grotesk Text Pro"/>
                        </a:rPr>
                        <a:t>More filters larger kernels</a:t>
                      </a:r>
                    </a:p>
                    <a:p>
                      <a:pPr lvl="0" algn="l">
                        <a:lnSpc>
                          <a:spcPts val="1176"/>
                        </a:lnSpc>
                        <a:buNone/>
                      </a:pPr>
                      <a:r>
                        <a:rPr lang="en-US" sz="1200" b="0" i="0">
                          <a:solidFill>
                            <a:srgbClr val="000000"/>
                          </a:solidFill>
                          <a:effectLst/>
                          <a:latin typeface="Neue Haas Grotesk Text Pro"/>
                        </a:rPr>
                        <a:t>bigger dense layer</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cap="flat" cmpd="sng" algn="ctr">
                      <a:solidFill>
                        <a:srgbClr val="169C9A"/>
                      </a:solidFill>
                      <a:prstDash val="solid"/>
                      <a:round/>
                      <a:headEnd type="none" w="med" len="med"/>
                      <a:tailEnd type="none" w="med" len="med"/>
                    </a:lnB>
                    <a:noFill/>
                  </a:tcPr>
                </a:tc>
                <a:tc>
                  <a:txBody>
                    <a:bodyPr/>
                    <a:lstStyle/>
                    <a:p>
                      <a:pPr lvl="0" algn="l">
                        <a:lnSpc>
                          <a:spcPts val="1176"/>
                        </a:lnSpc>
                        <a:buNone/>
                      </a:pPr>
                      <a:r>
                        <a:rPr lang="en-US" sz="1200" b="0" i="0">
                          <a:solidFill>
                            <a:srgbClr val="000000"/>
                          </a:solidFill>
                          <a:effectLst/>
                          <a:latin typeface="Neue Haas Grotesk Text Pro"/>
                        </a:rPr>
                        <a:t>908,210</a:t>
                      </a:r>
                    </a:p>
                  </a:txBody>
                  <a:tcPr marL="64008" marR="64008" marT="32004" marB="32004" anchor="ctr">
                    <a:lnL w="12700">
                      <a:solidFill>
                        <a:srgbClr val="FFFFFF"/>
                      </a:solidFill>
                    </a:lnL>
                    <a:lnR w="12700">
                      <a:solidFill>
                        <a:srgbClr val="FFFFFF"/>
                      </a:solidFill>
                    </a:lnR>
                    <a:lnT w="12700">
                      <a:solidFill>
                        <a:srgbClr val="169C9A"/>
                      </a:solidFill>
                    </a:lnT>
                    <a:lnB w="12700">
                      <a:solidFill>
                        <a:srgbClr val="169C9A"/>
                      </a:solidFill>
                    </a:lnB>
                    <a:noFill/>
                  </a:tcPr>
                </a:tc>
                <a:tc>
                  <a:txBody>
                    <a:bodyPr/>
                    <a:lstStyle/>
                    <a:p>
                      <a:pPr lvl="0" algn="l">
                        <a:lnSpc>
                          <a:spcPts val="1176"/>
                        </a:lnSpc>
                        <a:buNone/>
                      </a:pPr>
                      <a:r>
                        <a:rPr lang="en-US" sz="1200" b="0" i="0" u="none" strike="noStrike" noProof="0">
                          <a:solidFill>
                            <a:srgbClr val="000000"/>
                          </a:solidFill>
                          <a:effectLst/>
                          <a:latin typeface="Neue Haas Grotesk Text Pro"/>
                        </a:rPr>
                        <a:t>89.41%</a:t>
                      </a:r>
                    </a:p>
                  </a:txBody>
                  <a:tcPr marL="64008" marR="64008" marT="32004" marB="3200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69C9A"/>
                      </a:solidFill>
                      <a:prstDash val="solid"/>
                      <a:round/>
                      <a:headEnd type="none" w="med" len="med"/>
                      <a:tailEnd type="none" w="med" len="med"/>
                    </a:lnT>
                    <a:lnB w="12700">
                      <a:solidFill>
                        <a:srgbClr val="169C9A"/>
                      </a:solidFill>
                    </a:lnB>
                    <a:noFill/>
                  </a:tcPr>
                </a:tc>
                <a:tc>
                  <a:txBody>
                    <a:bodyPr/>
                    <a:lstStyle/>
                    <a:p>
                      <a:pPr lvl="0" algn="l">
                        <a:lnSpc>
                          <a:spcPts val="1176"/>
                        </a:lnSpc>
                        <a:buNone/>
                      </a:pPr>
                      <a:r>
                        <a:rPr lang="en-US" sz="1200" b="0" i="0" u="none" strike="noStrike" noProof="0">
                          <a:solidFill>
                            <a:srgbClr val="000000"/>
                          </a:solidFill>
                          <a:effectLst/>
                          <a:latin typeface="Neue Haas Grotesk Text Pro"/>
                        </a:rPr>
                        <a:t>10.4MB</a:t>
                      </a:r>
                    </a:p>
                  </a:txBody>
                  <a:tcPr marL="64008" marR="64008" marT="32004" marB="32004" anchor="ctr">
                    <a:lnL w="12700">
                      <a:solidFill>
                        <a:srgbClr val="FFFFFF"/>
                      </a:solidFill>
                    </a:lnL>
                    <a:lnR w="12700">
                      <a:solidFill>
                        <a:srgbClr val="169C9A"/>
                      </a:solidFill>
                    </a:lnR>
                    <a:lnT w="12700">
                      <a:solidFill>
                        <a:srgbClr val="169C9A"/>
                      </a:solidFill>
                    </a:lnT>
                    <a:lnB w="12700">
                      <a:solidFill>
                        <a:srgbClr val="169C9A"/>
                      </a:solidFill>
                    </a:lnB>
                    <a:noFill/>
                  </a:tcPr>
                </a:tc>
                <a:extLst>
                  <a:ext uri="{0D108BD9-81ED-4DB2-BD59-A6C34878D82A}">
                    <a16:rowId xmlns:a16="http://schemas.microsoft.com/office/drawing/2014/main" val="927341173"/>
                  </a:ext>
                </a:extLst>
              </a:tr>
            </a:tbl>
          </a:graphicData>
        </a:graphic>
      </p:graphicFrame>
      <p:pic>
        <p:nvPicPr>
          <p:cNvPr id="7" name="Picture 6" descr="A graph of a number of different colored lines&#10;&#10;AI-generated content may be incorrect.">
            <a:extLst>
              <a:ext uri="{FF2B5EF4-FFF2-40B4-BE49-F238E27FC236}">
                <a16:creationId xmlns:a16="http://schemas.microsoft.com/office/drawing/2014/main" id="{E26ED04A-3726-A99A-C8A1-9D56B649F088}"/>
              </a:ext>
            </a:extLst>
          </p:cNvPr>
          <p:cNvPicPr>
            <a:picLocks noChangeAspect="1"/>
          </p:cNvPicPr>
          <p:nvPr/>
        </p:nvPicPr>
        <p:blipFill>
          <a:blip r:embed="rId3"/>
          <a:stretch>
            <a:fillRect/>
          </a:stretch>
        </p:blipFill>
        <p:spPr>
          <a:xfrm>
            <a:off x="8304069" y="3786353"/>
            <a:ext cx="3797755" cy="3048002"/>
          </a:xfrm>
          <a:prstGeom prst="rect">
            <a:avLst/>
          </a:prstGeom>
        </p:spPr>
      </p:pic>
      <p:pic>
        <p:nvPicPr>
          <p:cNvPr id="8" name="Picture 7" descr="A graph of loss in different colors&#10;&#10;AI-generated content may be incorrect.">
            <a:extLst>
              <a:ext uri="{FF2B5EF4-FFF2-40B4-BE49-F238E27FC236}">
                <a16:creationId xmlns:a16="http://schemas.microsoft.com/office/drawing/2014/main" id="{F1594B48-A0CE-1AE3-2844-B47A21C72B14}"/>
              </a:ext>
            </a:extLst>
          </p:cNvPr>
          <p:cNvPicPr>
            <a:picLocks noChangeAspect="1"/>
          </p:cNvPicPr>
          <p:nvPr/>
        </p:nvPicPr>
        <p:blipFill>
          <a:blip r:embed="rId4"/>
          <a:stretch>
            <a:fillRect/>
          </a:stretch>
        </p:blipFill>
        <p:spPr>
          <a:xfrm>
            <a:off x="8431152" y="791533"/>
            <a:ext cx="3675290" cy="2993572"/>
          </a:xfrm>
          <a:prstGeom prst="rect">
            <a:avLst/>
          </a:prstGeom>
        </p:spPr>
      </p:pic>
      <p:sp>
        <p:nvSpPr>
          <p:cNvPr id="9" name="TextBox 8">
            <a:extLst>
              <a:ext uri="{FF2B5EF4-FFF2-40B4-BE49-F238E27FC236}">
                <a16:creationId xmlns:a16="http://schemas.microsoft.com/office/drawing/2014/main" id="{B11C888E-4AA1-AE2A-A585-46CDA287B65F}"/>
              </a:ext>
            </a:extLst>
          </p:cNvPr>
          <p:cNvSpPr txBox="1"/>
          <p:nvPr/>
        </p:nvSpPr>
        <p:spPr>
          <a:xfrm>
            <a:off x="732734" y="4987976"/>
            <a:ext cx="6455228" cy="1300356"/>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1512"/>
              </a:lnSpc>
              <a:buFont typeface="Wingdings,Sans-Serif"/>
              <a:buChar char="Ø"/>
            </a:pPr>
            <a:r>
              <a:rPr lang="en-US" sz="1600" b="1">
                <a:cs typeface="Arial"/>
              </a:rPr>
              <a:t>Ablation Study Highlights:</a:t>
            </a:r>
            <a:r>
              <a:rPr lang="en-US" sz="1600">
                <a:cs typeface="Arial"/>
              </a:rPr>
              <a:t>​</a:t>
            </a:r>
          </a:p>
          <a:p>
            <a:pPr marL="742950" lvl="1" indent="-285750">
              <a:lnSpc>
                <a:spcPts val="1512"/>
              </a:lnSpc>
              <a:buFont typeface="Wingdings,Sans-Serif"/>
              <a:buChar char="Ø"/>
            </a:pPr>
            <a:r>
              <a:rPr lang="en-US" sz="1600">
                <a:cs typeface="Arial"/>
              </a:rPr>
              <a:t>No Dropout increased overfitting and triggered early stopping</a:t>
            </a:r>
          </a:p>
          <a:p>
            <a:pPr marL="742950" lvl="1" indent="-285750">
              <a:lnSpc>
                <a:spcPts val="1512"/>
              </a:lnSpc>
              <a:buFont typeface="Wingdings,Sans-Serif"/>
              <a:buChar char="Ø"/>
            </a:pPr>
            <a:r>
              <a:rPr lang="en-US" sz="1600">
                <a:cs typeface="Arial"/>
              </a:rPr>
              <a:t>Deeper model increased accuracy but increased param count </a:t>
            </a:r>
            <a:r>
              <a:rPr lang="en-US" sz="1600">
                <a:ea typeface="+mn-lt"/>
                <a:cs typeface="Arial"/>
              </a:rPr>
              <a:t>&amp; model size </a:t>
            </a:r>
            <a:r>
              <a:rPr lang="en-US" sz="1600">
                <a:ea typeface="+mn-lt"/>
                <a:cs typeface="+mn-lt"/>
              </a:rPr>
              <a:t>disproportionately</a:t>
            </a:r>
          </a:p>
          <a:p>
            <a:endParaRPr lang="en-US" sz="1600"/>
          </a:p>
        </p:txBody>
      </p:sp>
    </p:spTree>
    <p:extLst>
      <p:ext uri="{BB962C8B-B14F-4D97-AF65-F5344CB8AC3E}">
        <p14:creationId xmlns:p14="http://schemas.microsoft.com/office/powerpoint/2010/main" val="190615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4C570-8302-C729-0315-5CA6262E7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53AC8-C52C-DC9F-32F6-42A0C8EADA06}"/>
              </a:ext>
            </a:extLst>
          </p:cNvPr>
          <p:cNvSpPr>
            <a:spLocks noGrp="1"/>
          </p:cNvSpPr>
          <p:nvPr>
            <p:ph type="title"/>
          </p:nvPr>
        </p:nvSpPr>
        <p:spPr>
          <a:xfrm>
            <a:off x="1203249" y="947377"/>
            <a:ext cx="10006445" cy="1293785"/>
          </a:xfrm>
        </p:spPr>
        <p:txBody>
          <a:bodyPr/>
          <a:lstStyle/>
          <a:p>
            <a:r>
              <a:rPr lang="en-US" sz="4200"/>
              <a:t>InceptionV3 Model</a:t>
            </a:r>
            <a:endParaRPr lang="en-US" sz="4200">
              <a:ea typeface="Calibri Light"/>
              <a:cs typeface="Calibri Light"/>
            </a:endParaRPr>
          </a:p>
        </p:txBody>
      </p:sp>
      <p:sp>
        <p:nvSpPr>
          <p:cNvPr id="6" name="TextBox 5">
            <a:extLst>
              <a:ext uri="{FF2B5EF4-FFF2-40B4-BE49-F238E27FC236}">
                <a16:creationId xmlns:a16="http://schemas.microsoft.com/office/drawing/2014/main" id="{1B26DA52-1F7C-95FD-505B-FB6A01D1119C}"/>
              </a:ext>
            </a:extLst>
          </p:cNvPr>
          <p:cNvSpPr txBox="1"/>
          <p:nvPr/>
        </p:nvSpPr>
        <p:spPr>
          <a:xfrm>
            <a:off x="635965" y="2079028"/>
            <a:ext cx="65656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000000"/>
                </a:solidFill>
                <a:ea typeface="+mn-lt"/>
                <a:cs typeface="+mn-lt"/>
              </a:rPr>
              <a:t>Inception V3 ("Extreme Inception") was published in 2017.</a:t>
            </a:r>
          </a:p>
          <a:p>
            <a:pPr marL="285750" indent="-285750">
              <a:buFont typeface="Wingdings"/>
              <a:buChar char="Ø"/>
            </a:pPr>
            <a:r>
              <a:rPr lang="en-US" dirty="0">
                <a:solidFill>
                  <a:srgbClr val="000000"/>
                </a:solidFill>
                <a:ea typeface="+mn-lt"/>
                <a:cs typeface="+mn-lt"/>
              </a:rPr>
              <a:t>It is a linear stack of depth-wise separable convolution layers with residual connections.</a:t>
            </a:r>
            <a:endParaRPr lang="en-US" dirty="0"/>
          </a:p>
          <a:p>
            <a:pPr marL="285750" indent="-285750">
              <a:buFont typeface="Wingdings"/>
              <a:buChar char="Ø"/>
            </a:pPr>
            <a:endParaRPr lang="en-US" dirty="0">
              <a:ea typeface="Calibri"/>
              <a:cs typeface="Calibri"/>
            </a:endParaRPr>
          </a:p>
          <a:p>
            <a:pPr marL="285750" indent="-285750">
              <a:buFont typeface="Wingdings"/>
              <a:buChar char="Ø"/>
            </a:pPr>
            <a:r>
              <a:rPr lang="en-US" dirty="0">
                <a:ea typeface="Calibri"/>
                <a:cs typeface="Calibri"/>
              </a:rPr>
              <a:t>Test Accuracy: 86.3%</a:t>
            </a:r>
          </a:p>
          <a:p>
            <a:pPr marL="285750" indent="-285750">
              <a:buFont typeface="Wingdings"/>
              <a:buChar char="Ø"/>
            </a:pPr>
            <a:r>
              <a:rPr lang="en-US" b="1" dirty="0">
                <a:ea typeface="+mn-lt"/>
                <a:cs typeface="+mn-lt"/>
              </a:rPr>
              <a:t>Total params</a:t>
            </a:r>
            <a:r>
              <a:rPr lang="en-US" dirty="0">
                <a:ea typeface="+mn-lt"/>
                <a:cs typeface="+mn-lt"/>
              </a:rPr>
              <a:t>: 22,077,176 (84.22 MB)</a:t>
            </a:r>
            <a:endParaRPr lang="en-US" dirty="0">
              <a:ea typeface="Calibri"/>
              <a:cs typeface="Calibri"/>
            </a:endParaRPr>
          </a:p>
          <a:p>
            <a:pPr marL="285750" indent="-285750">
              <a:buFont typeface="Wingdings"/>
              <a:buChar char="Ø"/>
            </a:pPr>
            <a:r>
              <a:rPr lang="en-US" b="1" dirty="0">
                <a:ea typeface="+mn-lt"/>
                <a:cs typeface="+mn-lt"/>
              </a:rPr>
              <a:t>Trainable params:</a:t>
            </a:r>
            <a:r>
              <a:rPr lang="en-US" dirty="0">
                <a:ea typeface="+mn-lt"/>
                <a:cs typeface="+mn-lt"/>
              </a:rPr>
              <a:t> 274,328 (1.05 MB)</a:t>
            </a:r>
          </a:p>
          <a:p>
            <a:pPr marL="285750" indent="-285750">
              <a:buFont typeface="Wingdings"/>
              <a:buChar char="Ø"/>
            </a:pPr>
            <a:r>
              <a:rPr lang="en-US" b="1" dirty="0">
                <a:ea typeface="+mn-lt"/>
                <a:cs typeface="+mn-lt"/>
              </a:rPr>
              <a:t>Non-trainable params:</a:t>
            </a:r>
            <a:r>
              <a:rPr lang="en-US" dirty="0">
                <a:ea typeface="+mn-lt"/>
                <a:cs typeface="+mn-lt"/>
              </a:rPr>
              <a:t> 21,802,848 (83.17 MB)</a:t>
            </a:r>
          </a:p>
          <a:p>
            <a:pPr marL="285750" indent="-285750">
              <a:buFont typeface="Wingdings"/>
              <a:buChar char="Ø"/>
            </a:pPr>
            <a:endParaRPr lang="en-US" dirty="0">
              <a:ea typeface="+mn-lt"/>
              <a:cs typeface="+mn-lt"/>
            </a:endParaRPr>
          </a:p>
          <a:p>
            <a:pPr marL="285750" indent="-285750">
              <a:buFont typeface="Wingdings"/>
              <a:buChar char="Ø"/>
            </a:pPr>
            <a:r>
              <a:rPr lang="en-US" dirty="0">
                <a:ea typeface="+mn-lt"/>
                <a:cs typeface="+mn-lt"/>
              </a:rPr>
              <a:t>Paper Meta Analysis of Deep Learning Models for Doodle Recognition didn’t try Inception Net and used only 25 classes so, tried this.</a:t>
            </a:r>
            <a:endParaRPr lang="en-US" dirty="0">
              <a:ea typeface="Calibri"/>
              <a:cs typeface="Calibri"/>
            </a:endParaRPr>
          </a:p>
          <a:p>
            <a:pPr marL="285750" indent="-285750">
              <a:buFont typeface="Wingdings"/>
              <a:buChar char="Ø"/>
            </a:pPr>
            <a:endParaRPr lang="en-US" dirty="0">
              <a:ea typeface="Calibri"/>
              <a:cs typeface="Calibri"/>
            </a:endParaRPr>
          </a:p>
        </p:txBody>
      </p:sp>
      <p:pic>
        <p:nvPicPr>
          <p:cNvPr id="3" name="Picture 2" descr="A graph with a line and a blue line&#10;&#10;AI-generated content may be incorrect.">
            <a:extLst>
              <a:ext uri="{FF2B5EF4-FFF2-40B4-BE49-F238E27FC236}">
                <a16:creationId xmlns:a16="http://schemas.microsoft.com/office/drawing/2014/main" id="{3E28FEA8-D591-B8C0-3E3E-56ECE0D9AFC4}"/>
              </a:ext>
            </a:extLst>
          </p:cNvPr>
          <p:cNvPicPr>
            <a:picLocks noChangeAspect="1"/>
          </p:cNvPicPr>
          <p:nvPr/>
        </p:nvPicPr>
        <p:blipFill>
          <a:blip r:embed="rId3"/>
          <a:stretch>
            <a:fillRect/>
          </a:stretch>
        </p:blipFill>
        <p:spPr>
          <a:xfrm>
            <a:off x="7085229" y="1377210"/>
            <a:ext cx="4973487" cy="2402127"/>
          </a:xfrm>
          <a:prstGeom prst="rect">
            <a:avLst/>
          </a:prstGeom>
          <a:ln>
            <a:noFill/>
          </a:ln>
        </p:spPr>
      </p:pic>
      <p:pic>
        <p:nvPicPr>
          <p:cNvPr id="7" name="Picture 6" descr="A graph with a line graph and numbers&#10;&#10;AI-generated content may be incorrect.">
            <a:extLst>
              <a:ext uri="{FF2B5EF4-FFF2-40B4-BE49-F238E27FC236}">
                <a16:creationId xmlns:a16="http://schemas.microsoft.com/office/drawing/2014/main" id="{09C92083-DF7F-7111-43C4-136F3EFA9D2C}"/>
              </a:ext>
            </a:extLst>
          </p:cNvPr>
          <p:cNvPicPr>
            <a:picLocks noChangeAspect="1"/>
          </p:cNvPicPr>
          <p:nvPr/>
        </p:nvPicPr>
        <p:blipFill>
          <a:blip r:embed="rId4"/>
          <a:stretch>
            <a:fillRect/>
          </a:stretch>
        </p:blipFill>
        <p:spPr>
          <a:xfrm>
            <a:off x="7095670" y="3809348"/>
            <a:ext cx="4963046" cy="2516948"/>
          </a:xfrm>
          <a:prstGeom prst="rect">
            <a:avLst/>
          </a:prstGeom>
          <a:ln>
            <a:noFill/>
          </a:ln>
        </p:spPr>
      </p:pic>
    </p:spTree>
    <p:extLst>
      <p:ext uri="{BB962C8B-B14F-4D97-AF65-F5344CB8AC3E}">
        <p14:creationId xmlns:p14="http://schemas.microsoft.com/office/powerpoint/2010/main" val="779698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D5866-7127-3647-52F6-2A018BC01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A84E6-E7F7-0003-55C4-EAED22FF2D13}"/>
              </a:ext>
            </a:extLst>
          </p:cNvPr>
          <p:cNvSpPr>
            <a:spLocks noGrp="1"/>
          </p:cNvSpPr>
          <p:nvPr>
            <p:ph type="title"/>
          </p:nvPr>
        </p:nvSpPr>
        <p:spPr>
          <a:xfrm>
            <a:off x="1588836" y="425301"/>
            <a:ext cx="10006445" cy="1293785"/>
          </a:xfrm>
        </p:spPr>
        <p:txBody>
          <a:bodyPr/>
          <a:lstStyle/>
          <a:p>
            <a:r>
              <a:rPr lang="en-US" sz="4200" dirty="0"/>
              <a:t>InceptionV3 Model Ablation Study</a:t>
            </a:r>
            <a:endParaRPr lang="en-US" sz="4200" dirty="0">
              <a:ea typeface="Calibri Light"/>
              <a:cs typeface="Calibri Light"/>
            </a:endParaRPr>
          </a:p>
        </p:txBody>
      </p:sp>
      <p:sp>
        <p:nvSpPr>
          <p:cNvPr id="6" name="TextBox 5">
            <a:extLst>
              <a:ext uri="{FF2B5EF4-FFF2-40B4-BE49-F238E27FC236}">
                <a16:creationId xmlns:a16="http://schemas.microsoft.com/office/drawing/2014/main" id="{42B7CF40-A9AF-2567-64D2-B1B8D3D6CC5C}"/>
              </a:ext>
            </a:extLst>
          </p:cNvPr>
          <p:cNvSpPr txBox="1"/>
          <p:nvPr/>
        </p:nvSpPr>
        <p:spPr>
          <a:xfrm>
            <a:off x="287759" y="1445112"/>
            <a:ext cx="7894905" cy="508571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solidFill>
                  <a:srgbClr val="000000"/>
                </a:solidFill>
                <a:ea typeface="+mn-lt"/>
                <a:cs typeface="+mn-lt"/>
              </a:rPr>
              <a:t>Base</a:t>
            </a:r>
            <a:r>
              <a:rPr lang="en-US" dirty="0">
                <a:solidFill>
                  <a:srgbClr val="000000"/>
                </a:solidFill>
                <a:ea typeface="+mn-lt"/>
                <a:cs typeface="+mn-lt"/>
              </a:rPr>
              <a:t>: Fine-tuning only the classification head gives modest accuracy improvements with higher loss.</a:t>
            </a:r>
            <a:endParaRPr lang="en-US" dirty="0">
              <a:ea typeface="+mn-lt"/>
              <a:cs typeface="+mn-lt"/>
            </a:endParaRPr>
          </a:p>
          <a:p>
            <a:pPr marL="742950" lvl="1" indent="-285750">
              <a:buFont typeface="Courier New"/>
              <a:buChar char="o"/>
            </a:pPr>
            <a:r>
              <a:rPr lang="en-US" dirty="0"/>
              <a:t>Params: </a:t>
            </a:r>
            <a:r>
              <a:rPr lang="en-US" dirty="0">
                <a:ea typeface="+mn-lt"/>
                <a:cs typeface="+mn-lt"/>
              </a:rPr>
              <a:t>284063</a:t>
            </a:r>
          </a:p>
          <a:p>
            <a:pPr marL="285750" indent="-285750">
              <a:buFont typeface="Wingdings"/>
              <a:buChar char="Ø"/>
            </a:pPr>
            <a:r>
              <a:rPr lang="en-US" b="1" dirty="0">
                <a:ea typeface="+mn-lt"/>
                <a:cs typeface="+mn-lt"/>
              </a:rPr>
              <a:t>mixed10</a:t>
            </a:r>
            <a:r>
              <a:rPr lang="en-US" dirty="0">
                <a:ea typeface="+mn-lt"/>
                <a:cs typeface="+mn-lt"/>
              </a:rPr>
              <a:t>: Unfreezing mixed10 slightly boosts performance but gains are limited.</a:t>
            </a:r>
            <a:endParaRPr lang="en-US" dirty="0"/>
          </a:p>
          <a:p>
            <a:pPr marL="742950" lvl="1" indent="-285750">
              <a:buFont typeface="Courier New"/>
              <a:buChar char="o"/>
            </a:pPr>
            <a:r>
              <a:rPr lang="en-US" dirty="0"/>
              <a:t>Params: </a:t>
            </a:r>
            <a:r>
              <a:rPr lang="en-US" dirty="0">
                <a:ea typeface="+mn-lt"/>
                <a:cs typeface="+mn-lt"/>
              </a:rPr>
              <a:t>284063</a:t>
            </a:r>
          </a:p>
          <a:p>
            <a:pPr marL="285750" indent="-285750">
              <a:buFont typeface="Wingdings"/>
              <a:buChar char="Ø"/>
            </a:pPr>
            <a:r>
              <a:rPr lang="en-US" b="1" dirty="0">
                <a:ea typeface="+mn-lt"/>
                <a:cs typeface="+mn-lt"/>
              </a:rPr>
              <a:t>mixed9</a:t>
            </a:r>
            <a:r>
              <a:rPr lang="en-US" dirty="0">
                <a:ea typeface="+mn-lt"/>
                <a:cs typeface="+mn-lt"/>
              </a:rPr>
              <a:t>: Unfreezing mixed9 gives noticeable improvement in both accuracy and loss.</a:t>
            </a:r>
            <a:endParaRPr lang="en-US" dirty="0"/>
          </a:p>
          <a:p>
            <a:pPr marL="742950" lvl="1" indent="-285750">
              <a:buFont typeface="Courier New"/>
              <a:buChar char="o"/>
            </a:pPr>
            <a:r>
              <a:rPr lang="en-US" dirty="0"/>
              <a:t>Params: </a:t>
            </a:r>
            <a:r>
              <a:rPr lang="en-US" dirty="0">
                <a:ea typeface="+mn-lt"/>
                <a:cs typeface="+mn-lt"/>
              </a:rPr>
              <a:t>6357599</a:t>
            </a:r>
          </a:p>
          <a:p>
            <a:pPr marL="285750" indent="-285750">
              <a:buFont typeface="Wingdings"/>
              <a:buChar char="Ø"/>
            </a:pPr>
            <a:r>
              <a:rPr lang="en-US" b="1" dirty="0">
                <a:ea typeface="+mn-lt"/>
                <a:cs typeface="+mn-lt"/>
              </a:rPr>
              <a:t>mixed8</a:t>
            </a:r>
            <a:r>
              <a:rPr lang="en-US" dirty="0">
                <a:ea typeface="+mn-lt"/>
                <a:cs typeface="+mn-lt"/>
              </a:rPr>
              <a:t>: Further unfreezing to mixed8 significantly improves generalization and model performance.</a:t>
            </a:r>
            <a:endParaRPr lang="en-US" dirty="0"/>
          </a:p>
          <a:p>
            <a:pPr marL="742950" lvl="1" indent="-285750">
              <a:buFont typeface="Courier New"/>
              <a:buChar char="o"/>
            </a:pPr>
            <a:r>
              <a:rPr lang="en-US" dirty="0"/>
              <a:t>Params: </a:t>
            </a:r>
            <a:r>
              <a:rPr lang="en-US" dirty="0">
                <a:ea typeface="+mn-lt"/>
                <a:cs typeface="+mn-lt"/>
              </a:rPr>
              <a:t>11398943</a:t>
            </a:r>
          </a:p>
          <a:p>
            <a:pPr marL="285750" indent="-285750">
              <a:buFont typeface="Wingdings"/>
              <a:buChar char="Ø"/>
            </a:pPr>
            <a:r>
              <a:rPr lang="en-US" b="1" dirty="0">
                <a:ea typeface="+mn-lt"/>
                <a:cs typeface="+mn-lt"/>
              </a:rPr>
              <a:t>mixed7</a:t>
            </a:r>
            <a:r>
              <a:rPr lang="en-US" dirty="0">
                <a:ea typeface="+mn-lt"/>
                <a:cs typeface="+mn-lt"/>
              </a:rPr>
              <a:t>: Unfreezing mixed7 provides strong accuracy and lower loss, showing effective feature adaptation.</a:t>
            </a:r>
          </a:p>
          <a:p>
            <a:pPr marL="742950" lvl="1" indent="-285750">
              <a:buFont typeface="Courier New"/>
              <a:buChar char="o"/>
            </a:pPr>
            <a:r>
              <a:rPr lang="en-US" dirty="0"/>
              <a:t>Params: </a:t>
            </a:r>
            <a:r>
              <a:rPr lang="en-US" dirty="0">
                <a:ea typeface="+mn-lt"/>
                <a:cs typeface="+mn-lt"/>
              </a:rPr>
              <a:t>13095967</a:t>
            </a:r>
          </a:p>
          <a:p>
            <a:pPr marL="285750" indent="-285750">
              <a:buFont typeface="Wingdings"/>
              <a:buChar char="Ø"/>
            </a:pPr>
            <a:r>
              <a:rPr lang="en-US" b="1" dirty="0">
                <a:ea typeface="+mn-lt"/>
                <a:cs typeface="+mn-lt"/>
              </a:rPr>
              <a:t>mixed6</a:t>
            </a:r>
            <a:r>
              <a:rPr lang="en-US" dirty="0">
                <a:ea typeface="+mn-lt"/>
                <a:cs typeface="+mn-lt"/>
              </a:rPr>
              <a:t>: Unfreezing from mixed6 gives the best overall performance, balancing high accuracy and low loss.</a:t>
            </a:r>
          </a:p>
          <a:p>
            <a:pPr marL="742950" lvl="1" indent="-285750">
              <a:buFont typeface="Courier New"/>
              <a:buChar char="o"/>
            </a:pPr>
            <a:r>
              <a:rPr lang="en-US" dirty="0"/>
              <a:t>Params: </a:t>
            </a:r>
            <a:r>
              <a:rPr lang="en-US" dirty="0">
                <a:ea typeface="+mn-lt"/>
                <a:cs typeface="+mn-lt"/>
              </a:rPr>
              <a:t>15235999</a:t>
            </a:r>
            <a:endParaRPr lang="en-US" dirty="0"/>
          </a:p>
        </p:txBody>
      </p:sp>
      <p:pic>
        <p:nvPicPr>
          <p:cNvPr id="3" name="Picture 2">
            <a:extLst>
              <a:ext uri="{FF2B5EF4-FFF2-40B4-BE49-F238E27FC236}">
                <a16:creationId xmlns:a16="http://schemas.microsoft.com/office/drawing/2014/main" id="{10FF1BAA-C793-FA8A-E65A-F5DC50CAC8AC}"/>
              </a:ext>
            </a:extLst>
          </p:cNvPr>
          <p:cNvPicPr>
            <a:picLocks noChangeAspect="1"/>
          </p:cNvPicPr>
          <p:nvPr/>
        </p:nvPicPr>
        <p:blipFill>
          <a:blip r:embed="rId3"/>
          <a:stretch>
            <a:fillRect/>
          </a:stretch>
        </p:blipFill>
        <p:spPr>
          <a:xfrm>
            <a:off x="7958938" y="1886262"/>
            <a:ext cx="4095812" cy="3520749"/>
          </a:xfrm>
          <a:prstGeom prst="rect">
            <a:avLst/>
          </a:prstGeom>
        </p:spPr>
      </p:pic>
    </p:spTree>
    <p:extLst>
      <p:ext uri="{BB962C8B-B14F-4D97-AF65-F5344CB8AC3E}">
        <p14:creationId xmlns:p14="http://schemas.microsoft.com/office/powerpoint/2010/main" val="99880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521A-A856-4638-EAF2-7DE15D84549A}"/>
              </a:ext>
            </a:extLst>
          </p:cNvPr>
          <p:cNvSpPr>
            <a:spLocks noGrp="1"/>
          </p:cNvSpPr>
          <p:nvPr>
            <p:ph type="title"/>
          </p:nvPr>
        </p:nvSpPr>
        <p:spPr>
          <a:xfrm>
            <a:off x="936887" y="1999735"/>
            <a:ext cx="10641445" cy="905164"/>
          </a:xfrm>
        </p:spPr>
        <p:txBody>
          <a:bodyPr/>
          <a:lstStyle/>
          <a:p>
            <a:r>
              <a:rPr lang="en-US" sz="4000"/>
              <a:t>Outline of Presentation</a:t>
            </a:r>
          </a:p>
        </p:txBody>
      </p:sp>
      <p:sp>
        <p:nvSpPr>
          <p:cNvPr id="5" name="TextBox 4">
            <a:extLst>
              <a:ext uri="{FF2B5EF4-FFF2-40B4-BE49-F238E27FC236}">
                <a16:creationId xmlns:a16="http://schemas.microsoft.com/office/drawing/2014/main" id="{EDC37A30-712E-2E50-94AF-7E7E59F5E1A3}"/>
              </a:ext>
            </a:extLst>
          </p:cNvPr>
          <p:cNvSpPr txBox="1"/>
          <p:nvPr/>
        </p:nvSpPr>
        <p:spPr>
          <a:xfrm>
            <a:off x="930214" y="2808843"/>
            <a:ext cx="10890021" cy="28085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a:buChar char="Ø"/>
            </a:pPr>
            <a:r>
              <a:rPr lang="en-US" sz="2000">
                <a:ea typeface="Calibri"/>
                <a:cs typeface="Calibri"/>
              </a:rPr>
              <a:t>Project Overview</a:t>
            </a:r>
            <a:endParaRPr lang="en-US"/>
          </a:p>
          <a:p>
            <a:pPr marL="342900" indent="-342900">
              <a:lnSpc>
                <a:spcPct val="150000"/>
              </a:lnSpc>
              <a:buFont typeface="Wingdings"/>
              <a:buChar char="Ø"/>
            </a:pPr>
            <a:r>
              <a:rPr lang="en-US" sz="2000">
                <a:ea typeface="Calibri"/>
                <a:cs typeface="Calibri"/>
              </a:rPr>
              <a:t>Methodologies Used, Results and Ablation studies</a:t>
            </a:r>
            <a:endParaRPr lang="en-US" sz="2000"/>
          </a:p>
          <a:p>
            <a:pPr marL="342900" indent="-342900">
              <a:lnSpc>
                <a:spcPct val="150000"/>
              </a:lnSpc>
              <a:buFont typeface="Wingdings"/>
              <a:buChar char="Ø"/>
            </a:pPr>
            <a:r>
              <a:rPr lang="en-US" sz="2000">
                <a:ea typeface="Calibri"/>
                <a:cs typeface="Calibri"/>
              </a:rPr>
              <a:t>Comparative Analysis</a:t>
            </a:r>
            <a:endParaRPr lang="en-US" sz="2000"/>
          </a:p>
          <a:p>
            <a:pPr marL="342900" indent="-342900">
              <a:lnSpc>
                <a:spcPct val="150000"/>
              </a:lnSpc>
              <a:buFont typeface="Wingdings"/>
              <a:buChar char="Ø"/>
            </a:pPr>
            <a:r>
              <a:rPr lang="en-US" sz="2000">
                <a:ea typeface="Calibri"/>
                <a:cs typeface="Calibri"/>
              </a:rPr>
              <a:t>Project Demo</a:t>
            </a:r>
            <a:endParaRPr lang="en-US" sz="2000"/>
          </a:p>
          <a:p>
            <a:pPr marL="342900" indent="-342900">
              <a:lnSpc>
                <a:spcPct val="150000"/>
              </a:lnSpc>
              <a:buFont typeface="Wingdings"/>
              <a:buChar char="Ø"/>
            </a:pPr>
            <a:r>
              <a:rPr lang="en-US" sz="2000">
                <a:ea typeface="Calibri"/>
                <a:cs typeface="Calibri"/>
              </a:rPr>
              <a:t>Industry Use Cases</a:t>
            </a:r>
          </a:p>
          <a:p>
            <a:pPr marL="342900" indent="-342900">
              <a:lnSpc>
                <a:spcPct val="150000"/>
              </a:lnSpc>
              <a:buFont typeface="Wingdings"/>
              <a:buChar char="Ø"/>
            </a:pPr>
            <a:r>
              <a:rPr lang="en-US" sz="2000"/>
              <a:t>Team Contributions</a:t>
            </a:r>
            <a:endParaRPr lang="en-US" sz="2000">
              <a:ea typeface="Calibri"/>
              <a:cs typeface="Calibri"/>
            </a:endParaRPr>
          </a:p>
        </p:txBody>
      </p:sp>
      <p:pic>
        <p:nvPicPr>
          <p:cNvPr id="6" name="Picture 5" descr="Clock Animation by 泱泱 on Dribbble">
            <a:extLst>
              <a:ext uri="{FF2B5EF4-FFF2-40B4-BE49-F238E27FC236}">
                <a16:creationId xmlns:a16="http://schemas.microsoft.com/office/drawing/2014/main" id="{9AE07E39-B181-16EA-94D3-00DAE079C81D}"/>
              </a:ext>
            </a:extLst>
          </p:cNvPr>
          <p:cNvPicPr>
            <a:picLocks noChangeAspect="1"/>
          </p:cNvPicPr>
          <p:nvPr/>
        </p:nvPicPr>
        <p:blipFill>
          <a:blip r:embed="rId2"/>
          <a:stretch>
            <a:fillRect/>
          </a:stretch>
        </p:blipFill>
        <p:spPr>
          <a:xfrm>
            <a:off x="7864749" y="3184910"/>
            <a:ext cx="3231471" cy="2427302"/>
          </a:xfrm>
          <a:prstGeom prst="rect">
            <a:avLst/>
          </a:prstGeom>
        </p:spPr>
      </p:pic>
      <p:sp>
        <p:nvSpPr>
          <p:cNvPr id="3" name="TextBox 2">
            <a:extLst>
              <a:ext uri="{FF2B5EF4-FFF2-40B4-BE49-F238E27FC236}">
                <a16:creationId xmlns:a16="http://schemas.microsoft.com/office/drawing/2014/main" id="{DBDAEE6F-10D1-4F01-B2AB-DECE87A847DD}"/>
              </a:ext>
            </a:extLst>
          </p:cNvPr>
          <p:cNvSpPr txBox="1"/>
          <p:nvPr/>
        </p:nvSpPr>
        <p:spPr>
          <a:xfrm>
            <a:off x="988331" y="1323860"/>
            <a:ext cx="1110521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rgbClr val="000000"/>
                </a:solidFill>
              </a:rPr>
              <a:t>Welcome to the Doodle SketchBoard of our </a:t>
            </a:r>
            <a:r>
              <a:rPr lang="en-US" sz="2800" b="1" err="1">
                <a:solidFill>
                  <a:srgbClr val="000000"/>
                </a:solidFill>
              </a:rPr>
              <a:t>DoodleVision</a:t>
            </a:r>
            <a:r>
              <a:rPr lang="en-US" sz="2800" b="1">
                <a:solidFill>
                  <a:srgbClr val="000000"/>
                </a:solidFill>
              </a:rPr>
              <a:t>! </a:t>
            </a:r>
            <a:endParaRPr lang="en-US" sz="2800">
              <a:solidFill>
                <a:srgbClr val="000000"/>
              </a:solidFill>
            </a:endParaRPr>
          </a:p>
        </p:txBody>
      </p:sp>
    </p:spTree>
    <p:extLst>
      <p:ext uri="{BB962C8B-B14F-4D97-AF65-F5344CB8AC3E}">
        <p14:creationId xmlns:p14="http://schemas.microsoft.com/office/powerpoint/2010/main" val="121854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F29D-E045-F963-2474-F6CCC18EC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1FB25-F19A-68AA-1958-3F7BC974066B}"/>
              </a:ext>
            </a:extLst>
          </p:cNvPr>
          <p:cNvSpPr>
            <a:spLocks noGrp="1"/>
          </p:cNvSpPr>
          <p:nvPr>
            <p:ph type="title"/>
          </p:nvPr>
        </p:nvSpPr>
        <p:spPr>
          <a:xfrm>
            <a:off x="769223" y="590393"/>
            <a:ext cx="10653578" cy="1132258"/>
          </a:xfrm>
        </p:spPr>
        <p:txBody>
          <a:bodyPr anchor="t">
            <a:normAutofit/>
          </a:bodyPr>
          <a:lstStyle/>
          <a:p>
            <a:r>
              <a:rPr lang="en-US"/>
              <a:t>InceptionV3 Model Ablation Study</a:t>
            </a:r>
          </a:p>
        </p:txBody>
      </p:sp>
      <p:pic>
        <p:nvPicPr>
          <p:cNvPr id="3" name="Picture 2" descr="A graph of different colored lines&#10;&#10;AI-generated content may be incorrect.">
            <a:extLst>
              <a:ext uri="{FF2B5EF4-FFF2-40B4-BE49-F238E27FC236}">
                <a16:creationId xmlns:a16="http://schemas.microsoft.com/office/drawing/2014/main" id="{097E5EBB-70C5-5874-43A5-A7103A176426}"/>
              </a:ext>
            </a:extLst>
          </p:cNvPr>
          <p:cNvPicPr>
            <a:picLocks noChangeAspect="1"/>
          </p:cNvPicPr>
          <p:nvPr/>
        </p:nvPicPr>
        <p:blipFill>
          <a:blip r:embed="rId3"/>
          <a:stretch>
            <a:fillRect/>
          </a:stretch>
        </p:blipFill>
        <p:spPr>
          <a:xfrm>
            <a:off x="860794" y="1433696"/>
            <a:ext cx="10146845" cy="5021801"/>
          </a:xfrm>
          <a:prstGeom prst="rect">
            <a:avLst/>
          </a:prstGeom>
          <a:noFill/>
          <a:ln>
            <a:noFill/>
          </a:ln>
        </p:spPr>
      </p:pic>
      <p:sp>
        <p:nvSpPr>
          <p:cNvPr id="10" name="Date Placeholder 3">
            <a:extLst>
              <a:ext uri="{FF2B5EF4-FFF2-40B4-BE49-F238E27FC236}">
                <a16:creationId xmlns:a16="http://schemas.microsoft.com/office/drawing/2014/main" id="{52597E02-6CAF-6521-7520-B2660EED9924}"/>
              </a:ext>
            </a:extLst>
          </p:cNvPr>
          <p:cNvSpPr>
            <a:spLocks noGrp="1"/>
          </p:cNvSpPr>
          <p:nvPr>
            <p:ph type="dt" sz="half" idx="10"/>
          </p:nvPr>
        </p:nvSpPr>
        <p:spPr>
          <a:xfrm>
            <a:off x="137160" y="6453002"/>
            <a:ext cx="3494314" cy="365125"/>
          </a:xfrm>
        </p:spPr>
        <p:txBody>
          <a:bodyPr/>
          <a:lstStyle/>
          <a:p>
            <a:pPr>
              <a:spcAft>
                <a:spcPts val="600"/>
              </a:spcAft>
            </a:pPr>
            <a:fld id="{3906748D-32F4-4B1A-9F70-727E8BA499B9}" type="datetime1">
              <a:rPr lang="en-US"/>
              <a:pPr>
                <a:spcAft>
                  <a:spcPts val="600"/>
                </a:spcAft>
              </a:pPr>
              <a:t>4/17/25</a:t>
            </a:fld>
            <a:endParaRPr lang="en-US"/>
          </a:p>
        </p:txBody>
      </p:sp>
      <p:sp>
        <p:nvSpPr>
          <p:cNvPr id="6" name="Rectangle 5">
            <a:extLst>
              <a:ext uri="{FF2B5EF4-FFF2-40B4-BE49-F238E27FC236}">
                <a16:creationId xmlns:a16="http://schemas.microsoft.com/office/drawing/2014/main" id="{7004086D-98D7-F9AD-71A0-C8D2143D7042}"/>
              </a:ext>
            </a:extLst>
          </p:cNvPr>
          <p:cNvSpPr/>
          <p:nvPr/>
        </p:nvSpPr>
        <p:spPr>
          <a:xfrm>
            <a:off x="149901" y="6508229"/>
            <a:ext cx="811967" cy="249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807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5D957-FEBB-E8B9-6355-55B1FA318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C7047-B3CF-8557-7C5B-09BF15561697}"/>
              </a:ext>
            </a:extLst>
          </p:cNvPr>
          <p:cNvSpPr>
            <a:spLocks noGrp="1"/>
          </p:cNvSpPr>
          <p:nvPr>
            <p:ph type="title"/>
          </p:nvPr>
        </p:nvSpPr>
        <p:spPr>
          <a:xfrm>
            <a:off x="769223" y="590393"/>
            <a:ext cx="10653578" cy="1132258"/>
          </a:xfrm>
        </p:spPr>
        <p:txBody>
          <a:bodyPr anchor="t">
            <a:normAutofit/>
          </a:bodyPr>
          <a:lstStyle/>
          <a:p>
            <a:r>
              <a:rPr lang="en-US"/>
              <a:t>InceptionV3 Model Ablation Study</a:t>
            </a:r>
          </a:p>
        </p:txBody>
      </p:sp>
      <p:sp>
        <p:nvSpPr>
          <p:cNvPr id="10" name="Date Placeholder 3">
            <a:extLst>
              <a:ext uri="{FF2B5EF4-FFF2-40B4-BE49-F238E27FC236}">
                <a16:creationId xmlns:a16="http://schemas.microsoft.com/office/drawing/2014/main" id="{DECDA18E-9E75-05FB-C6DC-5284185AFB18}"/>
              </a:ext>
            </a:extLst>
          </p:cNvPr>
          <p:cNvSpPr>
            <a:spLocks noGrp="1"/>
          </p:cNvSpPr>
          <p:nvPr>
            <p:ph type="dt" sz="half" idx="10"/>
          </p:nvPr>
        </p:nvSpPr>
        <p:spPr>
          <a:xfrm>
            <a:off x="137160" y="6453002"/>
            <a:ext cx="3494314" cy="365125"/>
          </a:xfrm>
        </p:spPr>
        <p:txBody>
          <a:bodyPr/>
          <a:lstStyle/>
          <a:p>
            <a:pPr>
              <a:spcAft>
                <a:spcPts val="600"/>
              </a:spcAft>
            </a:pPr>
            <a:fld id="{3906748D-32F4-4B1A-9F70-727E8BA499B9}" type="datetime1">
              <a:rPr lang="en-US"/>
              <a:pPr>
                <a:spcAft>
                  <a:spcPts val="600"/>
                </a:spcAft>
              </a:pPr>
              <a:t>4/17/25</a:t>
            </a:fld>
            <a:endParaRPr lang="en-US"/>
          </a:p>
        </p:txBody>
      </p:sp>
      <p:pic>
        <p:nvPicPr>
          <p:cNvPr id="4" name="Picture 3" descr="A graph of training and validation loss across models&#10;&#10;AI-generated content may be incorrect.">
            <a:extLst>
              <a:ext uri="{FF2B5EF4-FFF2-40B4-BE49-F238E27FC236}">
                <a16:creationId xmlns:a16="http://schemas.microsoft.com/office/drawing/2014/main" id="{BF64883E-5734-2CBF-778F-5DCA1886992F}"/>
              </a:ext>
            </a:extLst>
          </p:cNvPr>
          <p:cNvPicPr>
            <a:picLocks noChangeAspect="1"/>
          </p:cNvPicPr>
          <p:nvPr/>
        </p:nvPicPr>
        <p:blipFill>
          <a:blip r:embed="rId3"/>
          <a:stretch>
            <a:fillRect/>
          </a:stretch>
        </p:blipFill>
        <p:spPr>
          <a:xfrm>
            <a:off x="1141760" y="1445321"/>
            <a:ext cx="9887602" cy="5000755"/>
          </a:xfrm>
          <a:prstGeom prst="rect">
            <a:avLst/>
          </a:prstGeom>
          <a:ln>
            <a:noFill/>
          </a:ln>
        </p:spPr>
      </p:pic>
      <p:sp>
        <p:nvSpPr>
          <p:cNvPr id="3" name="Rectangle 2">
            <a:extLst>
              <a:ext uri="{FF2B5EF4-FFF2-40B4-BE49-F238E27FC236}">
                <a16:creationId xmlns:a16="http://schemas.microsoft.com/office/drawing/2014/main" id="{AD5FEC29-9DC8-B733-1321-8846DE7CC933}"/>
              </a:ext>
            </a:extLst>
          </p:cNvPr>
          <p:cNvSpPr/>
          <p:nvPr/>
        </p:nvSpPr>
        <p:spPr>
          <a:xfrm>
            <a:off x="149901" y="6508229"/>
            <a:ext cx="811967" cy="249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404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C9BE-17FD-579D-0BCA-EAEE22FD4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6A508-3549-7F5E-7BD9-A4AE4F8F8310}"/>
              </a:ext>
            </a:extLst>
          </p:cNvPr>
          <p:cNvSpPr>
            <a:spLocks noGrp="1"/>
          </p:cNvSpPr>
          <p:nvPr>
            <p:ph type="title"/>
          </p:nvPr>
        </p:nvSpPr>
        <p:spPr>
          <a:xfrm>
            <a:off x="1954043" y="40929"/>
            <a:ext cx="9154798" cy="1674785"/>
          </a:xfrm>
        </p:spPr>
        <p:txBody>
          <a:bodyPr/>
          <a:lstStyle/>
          <a:p>
            <a:r>
              <a:rPr lang="en-US" sz="4200"/>
              <a:t>Pretrained:  VGG16 Model</a:t>
            </a:r>
            <a:endParaRPr lang="en-US" sz="4200">
              <a:ea typeface="Calibri Light"/>
              <a:cs typeface="Calibri Light"/>
            </a:endParaRPr>
          </a:p>
        </p:txBody>
      </p:sp>
      <p:sp>
        <p:nvSpPr>
          <p:cNvPr id="6" name="TextBox 5">
            <a:extLst>
              <a:ext uri="{FF2B5EF4-FFF2-40B4-BE49-F238E27FC236}">
                <a16:creationId xmlns:a16="http://schemas.microsoft.com/office/drawing/2014/main" id="{27BA4821-3ED0-1C1B-A417-2F97C914A95A}"/>
              </a:ext>
            </a:extLst>
          </p:cNvPr>
          <p:cNvSpPr txBox="1"/>
          <p:nvPr/>
        </p:nvSpPr>
        <p:spPr>
          <a:xfrm>
            <a:off x="120873" y="1406975"/>
            <a:ext cx="7849413" cy="480131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VGG16 is a deep convolutional neural network architecture developed by Oxford's Visual Geometry Group, known for its simplicity and use of stacked 3×3 convolutional layers.</a:t>
            </a:r>
            <a:endParaRPr lang="en-US" dirty="0">
              <a:ea typeface="Calibri"/>
              <a:cs typeface="Calibri"/>
            </a:endParaRPr>
          </a:p>
          <a:p>
            <a:pPr marL="285750" indent="-285750">
              <a:buFont typeface="Arial"/>
              <a:buChar char="•"/>
            </a:pPr>
            <a:endParaRPr lang="en-US">
              <a:ea typeface="+mn-lt"/>
              <a:cs typeface="+mn-lt"/>
            </a:endParaRPr>
          </a:p>
          <a:p>
            <a:pPr marL="285750" indent="-285750">
              <a:buFont typeface="Arial"/>
              <a:buChar char="•"/>
            </a:pPr>
            <a:r>
              <a:rPr lang="en-US" dirty="0">
                <a:ea typeface="+mn-lt"/>
                <a:cs typeface="+mn-lt"/>
              </a:rPr>
              <a:t>Accuracy: </a:t>
            </a:r>
            <a:r>
              <a:rPr lang="en-US" b="1" dirty="0">
                <a:ea typeface="+mn-lt"/>
                <a:cs typeface="+mn-lt"/>
              </a:rPr>
              <a:t>87.11%</a:t>
            </a:r>
          </a:p>
          <a:p>
            <a:r>
              <a:rPr lang="en-US" dirty="0">
                <a:ea typeface="+mn-lt"/>
                <a:cs typeface="+mn-lt"/>
              </a:rPr>
              <a:t>    </a:t>
            </a:r>
            <a:r>
              <a:rPr lang="en-US" dirty="0">
                <a:solidFill>
                  <a:srgbClr val="000000"/>
                </a:solidFill>
                <a:latin typeface="Neue Haas Grotesk Text Pro"/>
                <a:ea typeface="+mn-lt"/>
                <a:cs typeface="+mn-lt"/>
              </a:rPr>
              <a:t>Total params: 14,858,866 (56.68 MB)</a:t>
            </a:r>
            <a:endParaRPr lang="en-US" dirty="0">
              <a:solidFill>
                <a:srgbClr val="000000"/>
              </a:solidFill>
              <a:latin typeface="Neue Haas Grotesk Text Pro"/>
              <a:ea typeface="Calibri"/>
              <a:cs typeface="Calibri"/>
            </a:endParaRPr>
          </a:p>
          <a:p>
            <a:r>
              <a:rPr lang="en-US" dirty="0">
                <a:solidFill>
                  <a:srgbClr val="000000"/>
                </a:solidFill>
                <a:latin typeface="Neue Haas Grotesk Text Pro"/>
                <a:ea typeface="+mn-lt"/>
                <a:cs typeface="+mn-lt"/>
              </a:rPr>
              <a:t>    Trainable params: </a:t>
            </a:r>
            <a:r>
              <a:rPr lang="en-US">
                <a:solidFill>
                  <a:srgbClr val="000000"/>
                </a:solidFill>
                <a:latin typeface="Neue Haas Grotesk Text Pro"/>
                <a:ea typeface="+mn-lt"/>
                <a:cs typeface="+mn-lt"/>
              </a:rPr>
              <a:t>7,223,602 </a:t>
            </a:r>
            <a:r>
              <a:rPr lang="en-US" dirty="0">
                <a:solidFill>
                  <a:srgbClr val="000000"/>
                </a:solidFill>
                <a:latin typeface="Neue Haas Grotesk Text Pro"/>
                <a:ea typeface="+mn-lt"/>
                <a:cs typeface="+mn-lt"/>
              </a:rPr>
              <a:t>(</a:t>
            </a:r>
            <a:r>
              <a:rPr lang="en-US">
                <a:solidFill>
                  <a:srgbClr val="000000"/>
                </a:solidFill>
                <a:latin typeface="Neue Haas Grotesk Text Pro"/>
                <a:ea typeface="+mn-lt"/>
                <a:cs typeface="+mn-lt"/>
              </a:rPr>
              <a:t>27.56 MB</a:t>
            </a:r>
            <a:r>
              <a:rPr lang="en-US" dirty="0">
                <a:solidFill>
                  <a:srgbClr val="000000"/>
                </a:solidFill>
                <a:latin typeface="Neue Haas Grotesk Text Pro"/>
                <a:ea typeface="+mn-lt"/>
                <a:cs typeface="+mn-lt"/>
              </a:rPr>
              <a:t>)</a:t>
            </a:r>
            <a:endParaRPr lang="en-US" dirty="0">
              <a:solidFill>
                <a:srgbClr val="000000"/>
              </a:solidFill>
              <a:latin typeface="Neue Haas Grotesk Text Pro"/>
            </a:endParaRPr>
          </a:p>
          <a:p>
            <a:r>
              <a:rPr lang="en-US" dirty="0">
                <a:solidFill>
                  <a:srgbClr val="000000"/>
                </a:solidFill>
                <a:latin typeface="Neue Haas Grotesk Text Pro"/>
                <a:ea typeface="+mn-lt"/>
                <a:cs typeface="+mn-lt"/>
              </a:rPr>
              <a:t>     Non-trainable params: </a:t>
            </a:r>
            <a:r>
              <a:rPr lang="en-US">
                <a:solidFill>
                  <a:srgbClr val="000000"/>
                </a:solidFill>
                <a:latin typeface="Neue Haas Grotesk Text Pro"/>
                <a:ea typeface="+mn-lt"/>
                <a:cs typeface="+mn-lt"/>
              </a:rPr>
              <a:t>7,635,264 </a:t>
            </a:r>
            <a:r>
              <a:rPr lang="en-US" dirty="0">
                <a:solidFill>
                  <a:srgbClr val="000000"/>
                </a:solidFill>
                <a:latin typeface="Neue Haas Grotesk Text Pro"/>
                <a:ea typeface="+mn-lt"/>
                <a:cs typeface="+mn-lt"/>
              </a:rPr>
              <a:t>(</a:t>
            </a:r>
            <a:r>
              <a:rPr lang="en-US">
                <a:solidFill>
                  <a:srgbClr val="000000"/>
                </a:solidFill>
                <a:latin typeface="Neue Haas Grotesk Text Pro"/>
                <a:ea typeface="+mn-lt"/>
                <a:cs typeface="+mn-lt"/>
              </a:rPr>
              <a:t>29.13</a:t>
            </a:r>
            <a:r>
              <a:rPr lang="en-US" dirty="0">
                <a:solidFill>
                  <a:srgbClr val="000000"/>
                </a:solidFill>
                <a:latin typeface="Neue Haas Grotesk Text Pro"/>
                <a:ea typeface="+mn-lt"/>
                <a:cs typeface="+mn-lt"/>
              </a:rPr>
              <a:t> MB)</a:t>
            </a:r>
            <a:endParaRPr lang="en-US" dirty="0">
              <a:solidFill>
                <a:srgbClr val="000000"/>
              </a:solidFill>
              <a:latin typeface="Neue Haas Grotesk Text Pro"/>
            </a:endParaRPr>
          </a:p>
          <a:p>
            <a:endParaRPr lang="en-US">
              <a:ea typeface="Calibri"/>
              <a:cs typeface="Calibri"/>
            </a:endParaRPr>
          </a:p>
          <a:p>
            <a:pPr marL="285750" indent="-285750">
              <a:buFont typeface="Arial"/>
              <a:buChar char="•"/>
            </a:pPr>
            <a:r>
              <a:rPr lang="en-US" dirty="0">
                <a:ea typeface="+mn-lt"/>
                <a:cs typeface="+mn-lt"/>
              </a:rPr>
              <a:t>While the paper "Meta Analysis of Deep Learning Models for Doodle Recognition" reports accuracies ranging from 70–84% across CNN-based models, our VGG16-based approach achieves </a:t>
            </a:r>
            <a:r>
              <a:rPr lang="en-US">
                <a:ea typeface="+mn-lt"/>
                <a:cs typeface="+mn-lt"/>
              </a:rPr>
              <a:t>87.11</a:t>
            </a:r>
            <a:r>
              <a:rPr lang="en-US" dirty="0">
                <a:ea typeface="+mn-lt"/>
                <a:cs typeface="+mn-lt"/>
              </a:rPr>
              <a:t>%, outperforming all surveyed baselines.</a:t>
            </a:r>
          </a:p>
          <a:p>
            <a:pPr marL="285750" indent="-285750">
              <a:buFont typeface="Arial"/>
              <a:buChar char="•"/>
            </a:pPr>
            <a:endParaRPr lang="en-US">
              <a:ea typeface="+mn-lt"/>
              <a:cs typeface="+mn-lt"/>
            </a:endParaRPr>
          </a:p>
          <a:p>
            <a:pPr marL="285750" indent="-285750">
              <a:buFont typeface="Arial"/>
              <a:buChar char="•"/>
            </a:pPr>
            <a:r>
              <a:rPr lang="en-US" dirty="0">
                <a:ea typeface="+mn-lt"/>
                <a:cs typeface="+mn-lt"/>
              </a:rPr>
              <a:t>Unlike most models in the paper trained from scratch, our method leverages transfer learning with ImageNet-pretrained weights, enabling better generalization on abstract doodles.</a:t>
            </a:r>
            <a:r>
              <a:rPr lang="en-US" dirty="0">
                <a:ea typeface="Calibri"/>
                <a:cs typeface="Calibri"/>
              </a:rPr>
              <a:t> </a:t>
            </a:r>
          </a:p>
        </p:txBody>
      </p:sp>
      <p:pic>
        <p:nvPicPr>
          <p:cNvPr id="3" name="Picture 2" descr="A cartoon of a wizard&#10;&#10;AI-generated content may be incorrect.">
            <a:extLst>
              <a:ext uri="{FF2B5EF4-FFF2-40B4-BE49-F238E27FC236}">
                <a16:creationId xmlns:a16="http://schemas.microsoft.com/office/drawing/2014/main" id="{94CD3DA8-C0B4-D233-DC4F-DB3F9463A07B}"/>
              </a:ext>
            </a:extLst>
          </p:cNvPr>
          <p:cNvPicPr>
            <a:picLocks noChangeAspect="1"/>
          </p:cNvPicPr>
          <p:nvPr/>
        </p:nvPicPr>
        <p:blipFill>
          <a:blip r:embed="rId3"/>
          <a:stretch>
            <a:fillRect/>
          </a:stretch>
        </p:blipFill>
        <p:spPr>
          <a:xfrm>
            <a:off x="8125918" y="2048655"/>
            <a:ext cx="3460230" cy="3441493"/>
          </a:xfrm>
          <a:prstGeom prst="rect">
            <a:avLst/>
          </a:prstGeom>
        </p:spPr>
      </p:pic>
      <p:sp>
        <p:nvSpPr>
          <p:cNvPr id="4" name="TextBox 3">
            <a:extLst>
              <a:ext uri="{FF2B5EF4-FFF2-40B4-BE49-F238E27FC236}">
                <a16:creationId xmlns:a16="http://schemas.microsoft.com/office/drawing/2014/main" id="{E94CBCAF-AD97-C31B-E83A-D5A9F81F90DA}"/>
              </a:ext>
            </a:extLst>
          </p:cNvPr>
          <p:cNvSpPr txBox="1"/>
          <p:nvPr/>
        </p:nvSpPr>
        <p:spPr>
          <a:xfrm>
            <a:off x="7819869" y="5646295"/>
            <a:ext cx="42472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VGG being quite old and wise from pretraining, still puzzled with doodles!</a:t>
            </a:r>
          </a:p>
        </p:txBody>
      </p:sp>
    </p:spTree>
    <p:extLst>
      <p:ext uri="{BB962C8B-B14F-4D97-AF65-F5344CB8AC3E}">
        <p14:creationId xmlns:p14="http://schemas.microsoft.com/office/powerpoint/2010/main" val="1649176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3607-6D3E-215A-D7A4-BF751B6B40B2}"/>
              </a:ext>
            </a:extLst>
          </p:cNvPr>
          <p:cNvSpPr>
            <a:spLocks noGrp="1"/>
          </p:cNvSpPr>
          <p:nvPr>
            <p:ph type="title"/>
          </p:nvPr>
        </p:nvSpPr>
        <p:spPr>
          <a:xfrm>
            <a:off x="1995653" y="244106"/>
            <a:ext cx="10192869" cy="775446"/>
          </a:xfrm>
        </p:spPr>
        <p:txBody>
          <a:bodyPr/>
          <a:lstStyle/>
          <a:p>
            <a:r>
              <a:rPr lang="en-US" sz="4800"/>
              <a:t>Ablation Study</a:t>
            </a:r>
          </a:p>
        </p:txBody>
      </p:sp>
      <p:graphicFrame>
        <p:nvGraphicFramePr>
          <p:cNvPr id="5" name="Table 4">
            <a:extLst>
              <a:ext uri="{FF2B5EF4-FFF2-40B4-BE49-F238E27FC236}">
                <a16:creationId xmlns:a16="http://schemas.microsoft.com/office/drawing/2014/main" id="{090A7673-82D6-6CDC-01E6-C62EA0386ECE}"/>
              </a:ext>
            </a:extLst>
          </p:cNvPr>
          <p:cNvGraphicFramePr>
            <a:graphicFrameLocks noGrp="1"/>
          </p:cNvGraphicFramePr>
          <p:nvPr>
            <p:extLst>
              <p:ext uri="{D42A27DB-BD31-4B8C-83A1-F6EECF244321}">
                <p14:modId xmlns:p14="http://schemas.microsoft.com/office/powerpoint/2010/main" val="2814268718"/>
              </p:ext>
            </p:extLst>
          </p:nvPr>
        </p:nvGraphicFramePr>
        <p:xfrm>
          <a:off x="1086970" y="1355911"/>
          <a:ext cx="10159487" cy="4337007"/>
        </p:xfrm>
        <a:graphic>
          <a:graphicData uri="http://schemas.openxmlformats.org/drawingml/2006/table">
            <a:tbl>
              <a:tblPr firstRow="1" bandRow="1">
                <a:tableStyleId>{69012ECD-51FC-41F1-AA8D-1B2483CD663E}</a:tableStyleId>
              </a:tblPr>
              <a:tblGrid>
                <a:gridCol w="2633382">
                  <a:extLst>
                    <a:ext uri="{9D8B030D-6E8A-4147-A177-3AD203B41FA5}">
                      <a16:colId xmlns:a16="http://schemas.microsoft.com/office/drawing/2014/main" val="2766839270"/>
                    </a:ext>
                  </a:extLst>
                </a:gridCol>
                <a:gridCol w="2551838">
                  <a:extLst>
                    <a:ext uri="{9D8B030D-6E8A-4147-A177-3AD203B41FA5}">
                      <a16:colId xmlns:a16="http://schemas.microsoft.com/office/drawing/2014/main" val="667469443"/>
                    </a:ext>
                  </a:extLst>
                </a:gridCol>
                <a:gridCol w="2500581">
                  <a:extLst>
                    <a:ext uri="{9D8B030D-6E8A-4147-A177-3AD203B41FA5}">
                      <a16:colId xmlns:a16="http://schemas.microsoft.com/office/drawing/2014/main" val="3339374807"/>
                    </a:ext>
                  </a:extLst>
                </a:gridCol>
                <a:gridCol w="2473686">
                  <a:extLst>
                    <a:ext uri="{9D8B030D-6E8A-4147-A177-3AD203B41FA5}">
                      <a16:colId xmlns:a16="http://schemas.microsoft.com/office/drawing/2014/main" val="694395579"/>
                    </a:ext>
                  </a:extLst>
                </a:gridCol>
              </a:tblGrid>
              <a:tr h="589545">
                <a:tc>
                  <a:txBody>
                    <a:bodyPr/>
                    <a:lstStyle/>
                    <a:p>
                      <a:pPr algn="ctr"/>
                      <a:r>
                        <a:rPr lang="en-US" sz="1600"/>
                        <a:t>Experiment</a:t>
                      </a:r>
                    </a:p>
                  </a:txBody>
                  <a:tcPr anchor="ctr"/>
                </a:tc>
                <a:tc>
                  <a:txBody>
                    <a:bodyPr/>
                    <a:lstStyle/>
                    <a:p>
                      <a:pPr algn="ctr"/>
                      <a:r>
                        <a:rPr lang="en-US"/>
                        <a:t>Description</a:t>
                      </a:r>
                    </a:p>
                  </a:txBody>
                  <a:tcPr anchor="ctr"/>
                </a:tc>
                <a:tc>
                  <a:txBody>
                    <a:bodyPr/>
                    <a:lstStyle/>
                    <a:p>
                      <a:pPr lvl="0" algn="ctr">
                        <a:buNone/>
                      </a:pPr>
                      <a:r>
                        <a:rPr lang="en-US"/>
                        <a:t>Trainable Params</a:t>
                      </a:r>
                    </a:p>
                  </a:txBody>
                  <a:tcPr anchor="ctr"/>
                </a:tc>
                <a:tc>
                  <a:txBody>
                    <a:bodyPr/>
                    <a:lstStyle/>
                    <a:p>
                      <a:pPr algn="ctr"/>
                      <a:r>
                        <a:rPr lang="en-US"/>
                        <a:t>Val. Accuracy</a:t>
                      </a:r>
                    </a:p>
                  </a:txBody>
                  <a:tcPr anchor="ctr"/>
                </a:tc>
                <a:extLst>
                  <a:ext uri="{0D108BD9-81ED-4DB2-BD59-A6C34878D82A}">
                    <a16:rowId xmlns:a16="http://schemas.microsoft.com/office/drawing/2014/main" val="3016899997"/>
                  </a:ext>
                </a:extLst>
              </a:tr>
              <a:tr h="737016">
                <a:tc>
                  <a:txBody>
                    <a:bodyPr/>
                    <a:lstStyle/>
                    <a:p>
                      <a:pPr algn="ctr"/>
                      <a:r>
                        <a:rPr lang="en-US" sz="1600"/>
                        <a:t>Baseline (Less classes)</a:t>
                      </a:r>
                    </a:p>
                  </a:txBody>
                  <a:tcPr anchor="ctr"/>
                </a:tc>
                <a:tc>
                  <a:txBody>
                    <a:bodyPr/>
                    <a:lstStyle/>
                    <a:p>
                      <a:pPr algn="ctr"/>
                      <a:r>
                        <a:rPr lang="en-US" sz="1600"/>
                        <a:t>Frozen Base</a:t>
                      </a:r>
                    </a:p>
                  </a:txBody>
                  <a:tcPr anchor="ctr"/>
                </a:tc>
                <a:tc>
                  <a:txBody>
                    <a:bodyPr/>
                    <a:lstStyle/>
                    <a:p>
                      <a:pPr lvl="0" algn="ctr">
                        <a:buNone/>
                      </a:pPr>
                      <a:r>
                        <a:rPr lang="en-US" sz="1600"/>
                        <a:t>~144K</a:t>
                      </a:r>
                    </a:p>
                  </a:txBody>
                  <a:tcPr anchor="ctr"/>
                </a:tc>
                <a:tc>
                  <a:txBody>
                    <a:bodyPr/>
                    <a:lstStyle/>
                    <a:p>
                      <a:pPr algn="ctr"/>
                      <a:r>
                        <a:rPr lang="en-US" sz="1600"/>
                        <a:t>~68.30%</a:t>
                      </a:r>
                    </a:p>
                  </a:txBody>
                  <a:tcPr anchor="ctr"/>
                </a:tc>
                <a:extLst>
                  <a:ext uri="{0D108BD9-81ED-4DB2-BD59-A6C34878D82A}">
                    <a16:rowId xmlns:a16="http://schemas.microsoft.com/office/drawing/2014/main" val="4133433967"/>
                  </a:ext>
                </a:extLst>
              </a:tr>
              <a:tr h="953308">
                <a:tc>
                  <a:txBody>
                    <a:bodyPr/>
                    <a:lstStyle/>
                    <a:p>
                      <a:pPr algn="ctr"/>
                      <a:r>
                        <a:rPr lang="en-US" sz="1600"/>
                        <a:t>Finetuning</a:t>
                      </a:r>
                    </a:p>
                  </a:txBody>
                  <a:tcPr anchor="ctr"/>
                </a:tc>
                <a:tc>
                  <a:txBody>
                    <a:bodyPr/>
                    <a:lstStyle/>
                    <a:p>
                      <a:pPr algn="ctr"/>
                      <a:r>
                        <a:rPr lang="en-US" sz="1600"/>
                        <a:t>Unfrozen Block 5</a:t>
                      </a:r>
                    </a:p>
                  </a:txBody>
                  <a:tcPr anchor="ctr"/>
                </a:tc>
                <a:tc>
                  <a:txBody>
                    <a:bodyPr/>
                    <a:lstStyle/>
                    <a:p>
                      <a:pPr lvl="0" algn="ctr">
                        <a:buNone/>
                      </a:pPr>
                      <a:r>
                        <a:rPr lang="en-US" sz="1600"/>
                        <a:t>~7.2M</a:t>
                      </a:r>
                    </a:p>
                  </a:txBody>
                  <a:tcPr anchor="ctr"/>
                </a:tc>
                <a:tc>
                  <a:txBody>
                    <a:bodyPr/>
                    <a:lstStyle/>
                    <a:p>
                      <a:pPr algn="ctr"/>
                      <a:r>
                        <a:rPr lang="en-US" sz="1600"/>
                        <a:t>~87.11%</a:t>
                      </a:r>
                    </a:p>
                  </a:txBody>
                  <a:tcPr anchor="ctr"/>
                </a:tc>
                <a:extLst>
                  <a:ext uri="{0D108BD9-81ED-4DB2-BD59-A6C34878D82A}">
                    <a16:rowId xmlns:a16="http://schemas.microsoft.com/office/drawing/2014/main" val="3888341223"/>
                  </a:ext>
                </a:extLst>
              </a:tr>
              <a:tr h="1028569">
                <a:tc>
                  <a:txBody>
                    <a:bodyPr/>
                    <a:lstStyle/>
                    <a:p>
                      <a:pPr lvl="0" algn="ctr">
                        <a:buNone/>
                      </a:pPr>
                      <a:r>
                        <a:rPr lang="en-US" sz="1600"/>
                        <a:t>Baseline (all classes)</a:t>
                      </a:r>
                    </a:p>
                  </a:txBody>
                  <a:tcPr anchor="ctr"/>
                </a:tc>
                <a:tc>
                  <a:txBody>
                    <a:bodyPr/>
                    <a:lstStyle/>
                    <a:p>
                      <a:pPr lvl="0" algn="ctr">
                        <a:buNone/>
                      </a:pPr>
                      <a:r>
                        <a:rPr lang="en-US" sz="1600"/>
                        <a:t>Frozen Base</a:t>
                      </a:r>
                    </a:p>
                  </a:txBody>
                  <a:tcPr anchor="ctr"/>
                </a:tc>
                <a:tc>
                  <a:txBody>
                    <a:bodyPr/>
                    <a:lstStyle/>
                    <a:p>
                      <a:pPr lvl="0" algn="ctr">
                        <a:buNone/>
                      </a:pPr>
                      <a:r>
                        <a:rPr lang="en-US" sz="1600"/>
                        <a:t>~157K</a:t>
                      </a:r>
                    </a:p>
                  </a:txBody>
                  <a:tcPr anchor="ctr"/>
                </a:tc>
                <a:tc>
                  <a:txBody>
                    <a:bodyPr/>
                    <a:lstStyle/>
                    <a:p>
                      <a:pPr lvl="0" algn="ctr">
                        <a:buNone/>
                      </a:pPr>
                      <a:r>
                        <a:rPr lang="en-US" sz="1600"/>
                        <a:t>46.88%</a:t>
                      </a:r>
                    </a:p>
                  </a:txBody>
                  <a:tcPr anchor="ctr"/>
                </a:tc>
                <a:extLst>
                  <a:ext uri="{0D108BD9-81ED-4DB2-BD59-A6C34878D82A}">
                    <a16:rowId xmlns:a16="http://schemas.microsoft.com/office/drawing/2014/main" val="2637550504"/>
                  </a:ext>
                </a:extLst>
              </a:tr>
              <a:tr h="1028569">
                <a:tc>
                  <a:txBody>
                    <a:bodyPr/>
                    <a:lstStyle/>
                    <a:p>
                      <a:pPr lvl="0" algn="ctr">
                        <a:buNone/>
                      </a:pPr>
                      <a:r>
                        <a:rPr lang="en-US" sz="1600"/>
                        <a:t>Finetuning</a:t>
                      </a:r>
                    </a:p>
                  </a:txBody>
                  <a:tcPr anchor="ctr"/>
                </a:tc>
                <a:tc>
                  <a:txBody>
                    <a:bodyPr/>
                    <a:lstStyle/>
                    <a:p>
                      <a:pPr lvl="0" algn="ctr">
                        <a:buNone/>
                      </a:pPr>
                      <a:r>
                        <a:rPr lang="en-US" sz="1600"/>
                        <a:t>Unfrozen Block 5</a:t>
                      </a:r>
                    </a:p>
                  </a:txBody>
                  <a:tcPr anchor="ctr"/>
                </a:tc>
                <a:tc>
                  <a:txBody>
                    <a:bodyPr/>
                    <a:lstStyle/>
                    <a:p>
                      <a:pPr lvl="0" algn="ctr">
                        <a:buNone/>
                      </a:pPr>
                      <a:r>
                        <a:rPr lang="en-US" sz="1600"/>
                        <a:t>~7.2M</a:t>
                      </a:r>
                    </a:p>
                  </a:txBody>
                  <a:tcPr anchor="ctr"/>
                </a:tc>
                <a:tc>
                  <a:txBody>
                    <a:bodyPr/>
                    <a:lstStyle/>
                    <a:p>
                      <a:pPr lvl="0" algn="ctr">
                        <a:buNone/>
                      </a:pPr>
                      <a:r>
                        <a:rPr lang="en-US" sz="1600"/>
                        <a:t>75.05%</a:t>
                      </a:r>
                    </a:p>
                  </a:txBody>
                  <a:tcPr anchor="ctr"/>
                </a:tc>
                <a:extLst>
                  <a:ext uri="{0D108BD9-81ED-4DB2-BD59-A6C34878D82A}">
                    <a16:rowId xmlns:a16="http://schemas.microsoft.com/office/drawing/2014/main" val="2649585274"/>
                  </a:ext>
                </a:extLst>
              </a:tr>
            </a:tbl>
          </a:graphicData>
        </a:graphic>
      </p:graphicFrame>
    </p:spTree>
    <p:extLst>
      <p:ext uri="{BB962C8B-B14F-4D97-AF65-F5344CB8AC3E}">
        <p14:creationId xmlns:p14="http://schemas.microsoft.com/office/powerpoint/2010/main" val="1480641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FD57-DD38-A82C-D761-DE728C7AC552}"/>
              </a:ext>
            </a:extLst>
          </p:cNvPr>
          <p:cNvSpPr>
            <a:spLocks noGrp="1"/>
          </p:cNvSpPr>
          <p:nvPr>
            <p:ph type="title"/>
          </p:nvPr>
        </p:nvSpPr>
        <p:spPr>
          <a:xfrm>
            <a:off x="4416900" y="392021"/>
            <a:ext cx="4797469" cy="691019"/>
          </a:xfrm>
        </p:spPr>
        <p:txBody>
          <a:bodyPr/>
          <a:lstStyle/>
          <a:p>
            <a:r>
              <a:rPr lang="en-US" sz="4800"/>
              <a:t>Results:</a:t>
            </a:r>
          </a:p>
        </p:txBody>
      </p:sp>
      <p:pic>
        <p:nvPicPr>
          <p:cNvPr id="7" name="Picture 6">
            <a:extLst>
              <a:ext uri="{FF2B5EF4-FFF2-40B4-BE49-F238E27FC236}">
                <a16:creationId xmlns:a16="http://schemas.microsoft.com/office/drawing/2014/main" id="{ED5B250C-4C9A-7EEA-119F-1D146E543A66}"/>
              </a:ext>
            </a:extLst>
          </p:cNvPr>
          <p:cNvPicPr>
            <a:picLocks noChangeAspect="1"/>
          </p:cNvPicPr>
          <p:nvPr/>
        </p:nvPicPr>
        <p:blipFill>
          <a:blip r:embed="rId2"/>
          <a:stretch>
            <a:fillRect/>
          </a:stretch>
        </p:blipFill>
        <p:spPr>
          <a:xfrm>
            <a:off x="1091921" y="1086420"/>
            <a:ext cx="9707670" cy="2724803"/>
          </a:xfrm>
          <a:prstGeom prst="rect">
            <a:avLst/>
          </a:prstGeom>
        </p:spPr>
      </p:pic>
      <p:pic>
        <p:nvPicPr>
          <p:cNvPr id="8" name="Picture 7">
            <a:extLst>
              <a:ext uri="{FF2B5EF4-FFF2-40B4-BE49-F238E27FC236}">
                <a16:creationId xmlns:a16="http://schemas.microsoft.com/office/drawing/2014/main" id="{1DB98358-92C3-F4D0-1587-317501E4F309}"/>
              </a:ext>
            </a:extLst>
          </p:cNvPr>
          <p:cNvPicPr>
            <a:picLocks noChangeAspect="1"/>
          </p:cNvPicPr>
          <p:nvPr/>
        </p:nvPicPr>
        <p:blipFill>
          <a:blip r:embed="rId3"/>
          <a:stretch>
            <a:fillRect/>
          </a:stretch>
        </p:blipFill>
        <p:spPr>
          <a:xfrm>
            <a:off x="944072" y="3982410"/>
            <a:ext cx="9718110" cy="2739801"/>
          </a:xfrm>
          <a:prstGeom prst="rect">
            <a:avLst/>
          </a:prstGeom>
        </p:spPr>
      </p:pic>
    </p:spTree>
    <p:extLst>
      <p:ext uri="{BB962C8B-B14F-4D97-AF65-F5344CB8AC3E}">
        <p14:creationId xmlns:p14="http://schemas.microsoft.com/office/powerpoint/2010/main" val="259892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6267C-9AE4-9B69-8CAA-5FED3E3B1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1DF28-E469-11CA-E195-1B36189186EF}"/>
              </a:ext>
            </a:extLst>
          </p:cNvPr>
          <p:cNvSpPr>
            <a:spLocks noGrp="1"/>
          </p:cNvSpPr>
          <p:nvPr>
            <p:ph type="title"/>
          </p:nvPr>
        </p:nvSpPr>
        <p:spPr>
          <a:xfrm>
            <a:off x="3343111" y="268885"/>
            <a:ext cx="7115021" cy="886689"/>
          </a:xfrm>
        </p:spPr>
        <p:txBody>
          <a:bodyPr/>
          <a:lstStyle/>
          <a:p>
            <a:r>
              <a:rPr lang="en-US" sz="4200"/>
              <a:t>Pretrained:  ResNet</a:t>
            </a:r>
            <a:endParaRPr lang="en-US" sz="4200">
              <a:ea typeface="Calibri Light"/>
              <a:cs typeface="Calibri Light"/>
            </a:endParaRPr>
          </a:p>
        </p:txBody>
      </p:sp>
      <p:sp>
        <p:nvSpPr>
          <p:cNvPr id="6" name="TextBox 5">
            <a:extLst>
              <a:ext uri="{FF2B5EF4-FFF2-40B4-BE49-F238E27FC236}">
                <a16:creationId xmlns:a16="http://schemas.microsoft.com/office/drawing/2014/main" id="{FA792689-90B6-C688-5655-91F502AEDCE7}"/>
              </a:ext>
            </a:extLst>
          </p:cNvPr>
          <p:cNvSpPr txBox="1"/>
          <p:nvPr/>
        </p:nvSpPr>
        <p:spPr>
          <a:xfrm>
            <a:off x="603262" y="1348948"/>
            <a:ext cx="563034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ResNet (Residual Network) is a deep convolutional neural network architecture introduced by Microsoft Research in 2015, designed to enable the training of very deep networks using residual connections that mitigate the vanishing gradient problem.</a:t>
            </a:r>
            <a:endParaRPr lang="en-US" sz="1600"/>
          </a:p>
          <a:p>
            <a:pPr marL="285750" indent="-285750">
              <a:buFont typeface="Arial"/>
              <a:buChar char="•"/>
            </a:pPr>
            <a:endParaRPr lang="en-US" sz="1600">
              <a:ea typeface="Calibri"/>
              <a:cs typeface="Calibri"/>
            </a:endParaRPr>
          </a:p>
          <a:p>
            <a:pPr marL="285750" indent="-285750">
              <a:buFont typeface="Arial"/>
              <a:buChar char="•"/>
            </a:pPr>
            <a:r>
              <a:rPr lang="en-US" sz="1600">
                <a:ea typeface="Calibri"/>
                <a:cs typeface="Calibri"/>
              </a:rPr>
              <a:t>Total Params: 23.89M</a:t>
            </a:r>
          </a:p>
          <a:p>
            <a:r>
              <a:rPr lang="en-US" sz="1600">
                <a:ea typeface="Calibri"/>
                <a:cs typeface="Calibri"/>
              </a:rPr>
              <a:t>      Accuracy:</a:t>
            </a:r>
            <a:r>
              <a:rPr lang="en-US" sz="1600" b="1">
                <a:ea typeface="Calibri"/>
                <a:cs typeface="Calibri"/>
              </a:rPr>
              <a:t> 79.49%</a:t>
            </a:r>
          </a:p>
          <a:p>
            <a:endParaRPr lang="en-US" sz="1600">
              <a:ea typeface="Calibri"/>
              <a:cs typeface="Calibri"/>
            </a:endParaRPr>
          </a:p>
          <a:p>
            <a:pPr marL="285750" indent="-285750">
              <a:buFont typeface="Arial"/>
              <a:buChar char="•"/>
            </a:pPr>
            <a:r>
              <a:rPr lang="en-US" sz="1600">
                <a:ea typeface="+mn-lt"/>
                <a:cs typeface="+mn-lt"/>
              </a:rPr>
              <a:t>Although ResNet50 is parameter-heavy, its fast inference and 79.49% accuracy make it practical for server-side or high-end device deployment.</a:t>
            </a:r>
            <a:endParaRPr lang="en-US" sz="1600">
              <a:ea typeface="Calibri"/>
              <a:cs typeface="Calibri"/>
            </a:endParaRPr>
          </a:p>
          <a:p>
            <a:pPr marL="285750" indent="-285750">
              <a:buFont typeface="Arial"/>
              <a:buChar char="•"/>
            </a:pPr>
            <a:endParaRPr lang="en-US" sz="1600">
              <a:ea typeface="+mn-lt"/>
              <a:cs typeface="+mn-lt"/>
            </a:endParaRPr>
          </a:p>
          <a:p>
            <a:pPr marL="285750" indent="-285750">
              <a:buFont typeface="Arial"/>
              <a:buChar char="•"/>
            </a:pPr>
            <a:r>
              <a:rPr lang="en-US" sz="1600">
                <a:ea typeface="+mn-lt"/>
                <a:cs typeface="+mn-lt"/>
              </a:rPr>
              <a:t>While the reference paper "</a:t>
            </a:r>
            <a:r>
              <a:rPr lang="en-US" sz="1600" i="1" err="1">
                <a:ea typeface="+mn-lt"/>
                <a:cs typeface="+mn-lt"/>
              </a:rPr>
              <a:t>Sketchformer</a:t>
            </a:r>
            <a:r>
              <a:rPr lang="en-US" sz="1600" i="1">
                <a:ea typeface="+mn-lt"/>
                <a:cs typeface="+mn-lt"/>
              </a:rPr>
              <a:t>: Transformer-based approach</a:t>
            </a:r>
            <a:r>
              <a:rPr lang="en-US" sz="1600">
                <a:ea typeface="+mn-lt"/>
                <a:cs typeface="+mn-lt"/>
              </a:rPr>
              <a:t>"  found ResNet less effective on sketch data, our results show that with enough training samples and fine-tuning, ResNet50 can achieve strong performance (79%).</a:t>
            </a:r>
            <a:endParaRPr lang="en-US" sz="1600">
              <a:ea typeface="Calibri"/>
              <a:cs typeface="Calibri"/>
            </a:endParaRPr>
          </a:p>
          <a:p>
            <a:pPr marL="285750" indent="-285750">
              <a:buFont typeface="Arial"/>
              <a:buChar char="•"/>
            </a:pPr>
            <a:endParaRPr lang="en-US">
              <a:ea typeface="Calibri"/>
              <a:cs typeface="Calibri"/>
            </a:endParaRPr>
          </a:p>
        </p:txBody>
      </p:sp>
      <p:pic>
        <p:nvPicPr>
          <p:cNvPr id="4" name="Picture 3" descr="A graph with blue and orange lines&#10;&#10;AI-generated content may be incorrect.">
            <a:extLst>
              <a:ext uri="{FF2B5EF4-FFF2-40B4-BE49-F238E27FC236}">
                <a16:creationId xmlns:a16="http://schemas.microsoft.com/office/drawing/2014/main" id="{FBBE9CB4-D72D-AC0D-4D29-45FAB0964E7F}"/>
              </a:ext>
            </a:extLst>
          </p:cNvPr>
          <p:cNvPicPr>
            <a:picLocks noChangeAspect="1"/>
          </p:cNvPicPr>
          <p:nvPr/>
        </p:nvPicPr>
        <p:blipFill>
          <a:blip r:embed="rId3"/>
          <a:stretch>
            <a:fillRect/>
          </a:stretch>
        </p:blipFill>
        <p:spPr>
          <a:xfrm>
            <a:off x="7671076" y="4070756"/>
            <a:ext cx="3611336" cy="2702572"/>
          </a:xfrm>
          <a:prstGeom prst="rect">
            <a:avLst/>
          </a:prstGeom>
        </p:spPr>
      </p:pic>
      <p:graphicFrame>
        <p:nvGraphicFramePr>
          <p:cNvPr id="8" name="Table 7">
            <a:extLst>
              <a:ext uri="{FF2B5EF4-FFF2-40B4-BE49-F238E27FC236}">
                <a16:creationId xmlns:a16="http://schemas.microsoft.com/office/drawing/2014/main" id="{85C21F4D-0E75-BC9D-F569-7641F0BB0BD3}"/>
              </a:ext>
            </a:extLst>
          </p:cNvPr>
          <p:cNvGraphicFramePr>
            <a:graphicFrameLocks noGrp="1"/>
          </p:cNvGraphicFramePr>
          <p:nvPr>
            <p:extLst>
              <p:ext uri="{D42A27DB-BD31-4B8C-83A1-F6EECF244321}">
                <p14:modId xmlns:p14="http://schemas.microsoft.com/office/powerpoint/2010/main" val="1857680048"/>
              </p:ext>
            </p:extLst>
          </p:nvPr>
        </p:nvGraphicFramePr>
        <p:xfrm>
          <a:off x="6589854" y="1349542"/>
          <a:ext cx="5402800" cy="2460986"/>
        </p:xfrm>
        <a:graphic>
          <a:graphicData uri="http://schemas.openxmlformats.org/drawingml/2006/table">
            <a:tbl>
              <a:tblPr firstRow="1" bandRow="1">
                <a:tableStyleId>{69012ECD-51FC-41F1-AA8D-1B2483CD663E}</a:tableStyleId>
              </a:tblPr>
              <a:tblGrid>
                <a:gridCol w="1049311">
                  <a:extLst>
                    <a:ext uri="{9D8B030D-6E8A-4147-A177-3AD203B41FA5}">
                      <a16:colId xmlns:a16="http://schemas.microsoft.com/office/drawing/2014/main" val="1068165831"/>
                    </a:ext>
                  </a:extLst>
                </a:gridCol>
                <a:gridCol w="1376894">
                  <a:extLst>
                    <a:ext uri="{9D8B030D-6E8A-4147-A177-3AD203B41FA5}">
                      <a16:colId xmlns:a16="http://schemas.microsoft.com/office/drawing/2014/main" val="4227822541"/>
                    </a:ext>
                  </a:extLst>
                </a:gridCol>
                <a:gridCol w="1617055">
                  <a:extLst>
                    <a:ext uri="{9D8B030D-6E8A-4147-A177-3AD203B41FA5}">
                      <a16:colId xmlns:a16="http://schemas.microsoft.com/office/drawing/2014/main" val="3218255589"/>
                    </a:ext>
                  </a:extLst>
                </a:gridCol>
                <a:gridCol w="1359540">
                  <a:extLst>
                    <a:ext uri="{9D8B030D-6E8A-4147-A177-3AD203B41FA5}">
                      <a16:colId xmlns:a16="http://schemas.microsoft.com/office/drawing/2014/main" val="1464762360"/>
                    </a:ext>
                  </a:extLst>
                </a:gridCol>
              </a:tblGrid>
              <a:tr h="590636">
                <a:tc>
                  <a:txBody>
                    <a:bodyPr/>
                    <a:lstStyle/>
                    <a:p>
                      <a:r>
                        <a:rPr lang="en-US" sz="1200"/>
                        <a:t>Experiment</a:t>
                      </a:r>
                    </a:p>
                  </a:txBody>
                  <a:tcPr/>
                </a:tc>
                <a:tc>
                  <a:txBody>
                    <a:bodyPr/>
                    <a:lstStyle/>
                    <a:p>
                      <a:r>
                        <a:rPr lang="en-US" sz="1200"/>
                        <a:t>Description</a:t>
                      </a:r>
                    </a:p>
                  </a:txBody>
                  <a:tcPr/>
                </a:tc>
                <a:tc>
                  <a:txBody>
                    <a:bodyPr/>
                    <a:lstStyle/>
                    <a:p>
                      <a:r>
                        <a:rPr lang="en-US" sz="1200"/>
                        <a:t>Trainable Params</a:t>
                      </a:r>
                    </a:p>
                  </a:txBody>
                  <a:tcPr/>
                </a:tc>
                <a:tc>
                  <a:txBody>
                    <a:bodyPr/>
                    <a:lstStyle/>
                    <a:p>
                      <a:r>
                        <a:rPr lang="en-US" sz="1200"/>
                        <a:t>Accuracy</a:t>
                      </a:r>
                    </a:p>
                  </a:txBody>
                  <a:tcPr/>
                </a:tc>
                <a:extLst>
                  <a:ext uri="{0D108BD9-81ED-4DB2-BD59-A6C34878D82A}">
                    <a16:rowId xmlns:a16="http://schemas.microsoft.com/office/drawing/2014/main" val="54295927"/>
                  </a:ext>
                </a:extLst>
              </a:tr>
              <a:tr h="935175">
                <a:tc>
                  <a:txBody>
                    <a:bodyPr/>
                    <a:lstStyle/>
                    <a:p>
                      <a:r>
                        <a:rPr lang="en-US" sz="1200"/>
                        <a:t>ResNet</a:t>
                      </a:r>
                    </a:p>
                  </a:txBody>
                  <a:tcPr/>
                </a:tc>
                <a:tc>
                  <a:txBody>
                    <a:bodyPr/>
                    <a:lstStyle/>
                    <a:p>
                      <a:pPr lvl="0">
                        <a:buNone/>
                      </a:pPr>
                      <a:r>
                        <a:rPr lang="en-US" sz="1200" b="0" i="0" u="none" strike="noStrike" noProof="0">
                          <a:latin typeface="Neue Haas Grotesk Text Pro"/>
                        </a:rPr>
                        <a:t>Frozen base – only top layers trained</a:t>
                      </a:r>
                      <a:endParaRPr lang="en-US" sz="1200"/>
                    </a:p>
                  </a:txBody>
                  <a:tcPr/>
                </a:tc>
                <a:tc>
                  <a:txBody>
                    <a:bodyPr/>
                    <a:lstStyle/>
                    <a:p>
                      <a:r>
                        <a:rPr lang="en-US" sz="1200"/>
                        <a:t>~537k</a:t>
                      </a:r>
                    </a:p>
                  </a:txBody>
                  <a:tcPr/>
                </a:tc>
                <a:tc>
                  <a:txBody>
                    <a:bodyPr/>
                    <a:lstStyle/>
                    <a:p>
                      <a:r>
                        <a:rPr lang="en-US" sz="1200"/>
                        <a:t>48.32%</a:t>
                      </a:r>
                    </a:p>
                  </a:txBody>
                  <a:tcPr/>
                </a:tc>
                <a:extLst>
                  <a:ext uri="{0D108BD9-81ED-4DB2-BD59-A6C34878D82A}">
                    <a16:rowId xmlns:a16="http://schemas.microsoft.com/office/drawing/2014/main" val="1873384990"/>
                  </a:ext>
                </a:extLst>
              </a:tr>
              <a:tr h="935175">
                <a:tc>
                  <a:txBody>
                    <a:bodyPr/>
                    <a:lstStyle/>
                    <a:p>
                      <a:r>
                        <a:rPr lang="en-US" sz="1200"/>
                        <a:t>ResNet</a:t>
                      </a:r>
                    </a:p>
                  </a:txBody>
                  <a:tcPr/>
                </a:tc>
                <a:tc>
                  <a:txBody>
                    <a:bodyPr/>
                    <a:lstStyle/>
                    <a:p>
                      <a:pPr lvl="0">
                        <a:buNone/>
                      </a:pPr>
                      <a:r>
                        <a:rPr lang="en-US" sz="1200" b="0" i="0" u="none" strike="noStrike" noProof="0">
                          <a:latin typeface="Neue Haas Grotesk Text Pro"/>
                        </a:rPr>
                        <a:t>Unfrozen last 20 layers for fine-tuning</a:t>
                      </a:r>
                      <a:endParaRPr lang="en-US" sz="1200" b="0"/>
                    </a:p>
                  </a:txBody>
                  <a:tcPr/>
                </a:tc>
                <a:tc>
                  <a:txBody>
                    <a:bodyPr/>
                    <a:lstStyle/>
                    <a:p>
                      <a:r>
                        <a:rPr lang="en-US" sz="1200"/>
                        <a:t>~9.4M</a:t>
                      </a:r>
                    </a:p>
                  </a:txBody>
                  <a:tcPr/>
                </a:tc>
                <a:tc>
                  <a:txBody>
                    <a:bodyPr/>
                    <a:lstStyle/>
                    <a:p>
                      <a:r>
                        <a:rPr lang="en-US" sz="1200"/>
                        <a:t>79.49%</a:t>
                      </a:r>
                    </a:p>
                  </a:txBody>
                  <a:tcPr/>
                </a:tc>
                <a:extLst>
                  <a:ext uri="{0D108BD9-81ED-4DB2-BD59-A6C34878D82A}">
                    <a16:rowId xmlns:a16="http://schemas.microsoft.com/office/drawing/2014/main" val="3004895580"/>
                  </a:ext>
                </a:extLst>
              </a:tr>
            </a:tbl>
          </a:graphicData>
        </a:graphic>
      </p:graphicFrame>
    </p:spTree>
    <p:extLst>
      <p:ext uri="{BB962C8B-B14F-4D97-AF65-F5344CB8AC3E}">
        <p14:creationId xmlns:p14="http://schemas.microsoft.com/office/powerpoint/2010/main" val="2919414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AEE8B-24C5-7DF4-5004-3EF8F178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CF90A-5F79-00B2-8520-8149BBA7F080}"/>
              </a:ext>
            </a:extLst>
          </p:cNvPr>
          <p:cNvSpPr>
            <a:spLocks noGrp="1"/>
          </p:cNvSpPr>
          <p:nvPr>
            <p:ph type="title"/>
          </p:nvPr>
        </p:nvSpPr>
        <p:spPr>
          <a:xfrm>
            <a:off x="2716809" y="28802"/>
            <a:ext cx="7616062" cy="1356416"/>
          </a:xfrm>
        </p:spPr>
        <p:txBody>
          <a:bodyPr/>
          <a:lstStyle/>
          <a:p>
            <a:r>
              <a:rPr lang="en-US" sz="4200"/>
              <a:t>Pretrained:  MobileNet</a:t>
            </a:r>
            <a:endParaRPr lang="en-US" sz="4200">
              <a:ea typeface="Calibri Light"/>
              <a:cs typeface="Calibri Light"/>
            </a:endParaRPr>
          </a:p>
        </p:txBody>
      </p:sp>
      <p:sp>
        <p:nvSpPr>
          <p:cNvPr id="6" name="TextBox 5">
            <a:extLst>
              <a:ext uri="{FF2B5EF4-FFF2-40B4-BE49-F238E27FC236}">
                <a16:creationId xmlns:a16="http://schemas.microsoft.com/office/drawing/2014/main" id="{11FAB08B-1545-8AAF-59DB-DF80CC2FF761}"/>
              </a:ext>
            </a:extLst>
          </p:cNvPr>
          <p:cNvSpPr txBox="1"/>
          <p:nvPr/>
        </p:nvSpPr>
        <p:spPr>
          <a:xfrm>
            <a:off x="368905" y="1181935"/>
            <a:ext cx="719389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MobileNet was developed by researchers at Google in 2017 to provide a lightweight deep learning model optimized for mobile and embedded vision applications, using </a:t>
            </a:r>
            <a:r>
              <a:rPr lang="en-US" sz="1600" err="1">
                <a:ea typeface="+mn-lt"/>
                <a:cs typeface="+mn-lt"/>
              </a:rPr>
              <a:t>depthwise</a:t>
            </a:r>
            <a:r>
              <a:rPr lang="en-US" sz="1600">
                <a:ea typeface="+mn-lt"/>
                <a:cs typeface="+mn-lt"/>
              </a:rPr>
              <a:t> separable convolutions to significantly reduce computation and model size.</a:t>
            </a:r>
          </a:p>
          <a:p>
            <a:pPr marL="285750" indent="-285750">
              <a:buFont typeface="Arial"/>
              <a:buChar char="•"/>
            </a:pPr>
            <a:endParaRPr lang="en-US" sz="1600">
              <a:ea typeface="Calibri"/>
              <a:cs typeface="Calibri"/>
            </a:endParaRPr>
          </a:p>
          <a:p>
            <a:pPr marL="285750" indent="-285750">
              <a:buFont typeface="Arial"/>
              <a:buChar char="•"/>
            </a:pPr>
            <a:r>
              <a:rPr lang="en-US" sz="1600">
                <a:ea typeface="Calibri"/>
                <a:cs typeface="Calibri"/>
              </a:rPr>
              <a:t>Accuracy: </a:t>
            </a:r>
            <a:r>
              <a:rPr lang="en-US" sz="1600" b="1">
                <a:ea typeface="Calibri"/>
                <a:cs typeface="Calibri"/>
              </a:rPr>
              <a:t>87.22% </a:t>
            </a:r>
            <a:r>
              <a:rPr lang="en-US" sz="1600">
                <a:ea typeface="+mn-lt"/>
                <a:cs typeface="+mn-lt"/>
              </a:rPr>
              <a:t>Total params: 2,598,770 (9.91 MB)</a:t>
            </a:r>
            <a:endParaRPr lang="en-US" sz="1600" b="1">
              <a:ea typeface="Calibri"/>
              <a:cs typeface="Calibri"/>
            </a:endParaRPr>
          </a:p>
          <a:p>
            <a:endParaRPr lang="en-US" sz="1600">
              <a:ea typeface="Calibri"/>
              <a:cs typeface="Calibri"/>
            </a:endParaRPr>
          </a:p>
          <a:p>
            <a:pPr marL="285750" indent="-285750">
              <a:buFont typeface="Arial"/>
              <a:buChar char="•"/>
            </a:pPr>
            <a:r>
              <a:rPr lang="en-US" sz="1600">
                <a:ea typeface="+mn-lt"/>
                <a:cs typeface="+mn-lt"/>
              </a:rPr>
              <a:t>Research paper comparison:  Our model achieves 87.22% accuracy giving similar performance reported in the paper </a:t>
            </a:r>
            <a:r>
              <a:rPr lang="en-US" sz="1600" i="1">
                <a:ea typeface="+mn-lt"/>
                <a:cs typeface="+mn-lt"/>
              </a:rPr>
              <a:t>"Meta Analysis of Deep Learning Models for Doodle Recognition"</a:t>
            </a:r>
            <a:r>
              <a:rPr lang="en-US" sz="1600">
                <a:ea typeface="+mn-lt"/>
                <a:cs typeface="+mn-lt"/>
              </a:rPr>
              <a:t>, where MobileNetV2 was evaluated on similar dataset.</a:t>
            </a:r>
            <a:endParaRPr lang="en-US" sz="1600">
              <a:ea typeface="Calibri"/>
              <a:cs typeface="Calibri"/>
            </a:endParaRPr>
          </a:p>
          <a:p>
            <a:pPr marL="285750" indent="-285750">
              <a:buFont typeface="Arial"/>
              <a:buChar char="•"/>
            </a:pPr>
            <a:endParaRPr lang="en-US" sz="1600">
              <a:ea typeface="+mn-lt"/>
              <a:cs typeface="+mn-lt"/>
            </a:endParaRPr>
          </a:p>
          <a:p>
            <a:pPr marL="285750" indent="-285750">
              <a:buFont typeface="Arial"/>
              <a:buChar char="•"/>
            </a:pPr>
            <a:r>
              <a:rPr lang="en-US" sz="1600">
                <a:ea typeface="+mn-lt"/>
                <a:cs typeface="+mn-lt"/>
              </a:rPr>
              <a:t>With only 1.54M trainable parameters, the model remains highly efficient, demonstrating better generalization and convergence</a:t>
            </a:r>
            <a:endParaRPr lang="en-US" sz="1600">
              <a:ea typeface="Calibri"/>
              <a:cs typeface="Calibri"/>
            </a:endParaRPr>
          </a:p>
          <a:p>
            <a:pPr marL="285750" indent="-285750">
              <a:buFont typeface="Arial"/>
              <a:buChar char="•"/>
            </a:pPr>
            <a:endParaRPr lang="en-US" sz="1600" b="1">
              <a:ea typeface="+mn-lt"/>
              <a:cs typeface="+mn-lt"/>
            </a:endParaRPr>
          </a:p>
          <a:p>
            <a:pPr marL="285750" indent="-285750">
              <a:buFont typeface="Arial"/>
              <a:buChar char="•"/>
            </a:pPr>
            <a:r>
              <a:rPr lang="en-US" sz="1600" b="1">
                <a:ea typeface="+mn-lt"/>
                <a:cs typeface="+mn-lt"/>
              </a:rPr>
              <a:t>Highly optimal for edge and resource-constrained devices due to its lightweight architecture, fast inference, and minimal trainable parameters</a:t>
            </a:r>
            <a:endParaRPr lang="en-US" sz="1600" b="1"/>
          </a:p>
          <a:p>
            <a:pPr marL="285750" indent="-285750">
              <a:buFont typeface="Arial"/>
              <a:buChar char="•"/>
            </a:pPr>
            <a:endParaRPr lang="en-US" sz="1600">
              <a:ea typeface="Calibri"/>
              <a:cs typeface="Calibri"/>
            </a:endParaRPr>
          </a:p>
          <a:p>
            <a:pPr marL="285750" indent="-285750">
              <a:buFont typeface="Arial"/>
              <a:buChar char="•"/>
            </a:pPr>
            <a:endParaRPr lang="en-US" sz="1600">
              <a:ea typeface="Calibri"/>
              <a:cs typeface="Calibri"/>
            </a:endParaRPr>
          </a:p>
          <a:p>
            <a:pPr marL="285750" indent="-285750">
              <a:buFont typeface="Arial"/>
              <a:buChar char="•"/>
            </a:pPr>
            <a:endParaRPr lang="en-US" sz="1600">
              <a:ea typeface="Calibri"/>
              <a:cs typeface="Calibri"/>
            </a:endParaRPr>
          </a:p>
        </p:txBody>
      </p:sp>
      <p:pic>
        <p:nvPicPr>
          <p:cNvPr id="3" name="Picture 2" descr="a group of minions are standing next to each other with their mouths open .">
            <a:extLst>
              <a:ext uri="{FF2B5EF4-FFF2-40B4-BE49-F238E27FC236}">
                <a16:creationId xmlns:a16="http://schemas.microsoft.com/office/drawing/2014/main" id="{A30059D9-897C-996F-7718-07A04D457BBE}"/>
              </a:ext>
            </a:extLst>
          </p:cNvPr>
          <p:cNvPicPr>
            <a:picLocks noChangeAspect="1"/>
          </p:cNvPicPr>
          <p:nvPr/>
        </p:nvPicPr>
        <p:blipFill>
          <a:blip r:embed="rId3"/>
          <a:stretch>
            <a:fillRect/>
          </a:stretch>
        </p:blipFill>
        <p:spPr>
          <a:xfrm>
            <a:off x="7876129" y="4135156"/>
            <a:ext cx="3937000" cy="1789545"/>
          </a:xfrm>
          <a:prstGeom prst="rect">
            <a:avLst/>
          </a:prstGeom>
        </p:spPr>
      </p:pic>
      <p:pic>
        <p:nvPicPr>
          <p:cNvPr id="4" name="Picture 3" descr="A cartoon of a child holding a phone&#10;&#10;AI-generated content may be incorrect.">
            <a:extLst>
              <a:ext uri="{FF2B5EF4-FFF2-40B4-BE49-F238E27FC236}">
                <a16:creationId xmlns:a16="http://schemas.microsoft.com/office/drawing/2014/main" id="{792E29E5-8481-0DFE-319A-1C95D0586A44}"/>
              </a:ext>
            </a:extLst>
          </p:cNvPr>
          <p:cNvPicPr>
            <a:picLocks noChangeAspect="1"/>
          </p:cNvPicPr>
          <p:nvPr/>
        </p:nvPicPr>
        <p:blipFill>
          <a:blip r:embed="rId4"/>
          <a:stretch>
            <a:fillRect/>
          </a:stretch>
        </p:blipFill>
        <p:spPr>
          <a:xfrm>
            <a:off x="8269573" y="1074294"/>
            <a:ext cx="2898099" cy="2910591"/>
          </a:xfrm>
          <a:prstGeom prst="rect">
            <a:avLst/>
          </a:prstGeom>
        </p:spPr>
      </p:pic>
    </p:spTree>
    <p:extLst>
      <p:ext uri="{BB962C8B-B14F-4D97-AF65-F5344CB8AC3E}">
        <p14:creationId xmlns:p14="http://schemas.microsoft.com/office/powerpoint/2010/main" val="918599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9555-40FD-F0E1-A471-3BF0E2295A6D}"/>
              </a:ext>
            </a:extLst>
          </p:cNvPr>
          <p:cNvSpPr>
            <a:spLocks noGrp="1"/>
          </p:cNvSpPr>
          <p:nvPr>
            <p:ph type="title"/>
          </p:nvPr>
        </p:nvSpPr>
        <p:spPr>
          <a:xfrm>
            <a:off x="2534916" y="160752"/>
            <a:ext cx="8022921" cy="868470"/>
          </a:xfrm>
        </p:spPr>
        <p:txBody>
          <a:bodyPr/>
          <a:lstStyle/>
          <a:p>
            <a:r>
              <a:rPr lang="en-US" sz="4400"/>
              <a:t>Ablation Study and Result</a:t>
            </a:r>
          </a:p>
        </p:txBody>
      </p:sp>
      <p:graphicFrame>
        <p:nvGraphicFramePr>
          <p:cNvPr id="3" name="Table 2">
            <a:extLst>
              <a:ext uri="{FF2B5EF4-FFF2-40B4-BE49-F238E27FC236}">
                <a16:creationId xmlns:a16="http://schemas.microsoft.com/office/drawing/2014/main" id="{7C13372D-66F9-93F8-81ED-E8313CC759FB}"/>
              </a:ext>
            </a:extLst>
          </p:cNvPr>
          <p:cNvGraphicFramePr>
            <a:graphicFrameLocks noGrp="1"/>
          </p:cNvGraphicFramePr>
          <p:nvPr>
            <p:extLst>
              <p:ext uri="{D42A27DB-BD31-4B8C-83A1-F6EECF244321}">
                <p14:modId xmlns:p14="http://schemas.microsoft.com/office/powerpoint/2010/main" val="2424105952"/>
              </p:ext>
            </p:extLst>
          </p:nvPr>
        </p:nvGraphicFramePr>
        <p:xfrm>
          <a:off x="424572" y="1408703"/>
          <a:ext cx="6222110" cy="4361876"/>
        </p:xfrm>
        <a:graphic>
          <a:graphicData uri="http://schemas.openxmlformats.org/drawingml/2006/table">
            <a:tbl>
              <a:tblPr firstRow="1" bandRow="1">
                <a:tableStyleId>{69012ECD-51FC-41F1-AA8D-1B2483CD663E}</a:tableStyleId>
              </a:tblPr>
              <a:tblGrid>
                <a:gridCol w="1722902">
                  <a:extLst>
                    <a:ext uri="{9D8B030D-6E8A-4147-A177-3AD203B41FA5}">
                      <a16:colId xmlns:a16="http://schemas.microsoft.com/office/drawing/2014/main" val="2202914668"/>
                    </a:ext>
                  </a:extLst>
                </a:gridCol>
                <a:gridCol w="1610844">
                  <a:extLst>
                    <a:ext uri="{9D8B030D-6E8A-4147-A177-3AD203B41FA5}">
                      <a16:colId xmlns:a16="http://schemas.microsoft.com/office/drawing/2014/main" val="1875164933"/>
                    </a:ext>
                  </a:extLst>
                </a:gridCol>
                <a:gridCol w="1498786">
                  <a:extLst>
                    <a:ext uri="{9D8B030D-6E8A-4147-A177-3AD203B41FA5}">
                      <a16:colId xmlns:a16="http://schemas.microsoft.com/office/drawing/2014/main" val="1874550471"/>
                    </a:ext>
                  </a:extLst>
                </a:gridCol>
                <a:gridCol w="1389578">
                  <a:extLst>
                    <a:ext uri="{9D8B030D-6E8A-4147-A177-3AD203B41FA5}">
                      <a16:colId xmlns:a16="http://schemas.microsoft.com/office/drawing/2014/main" val="2312424902"/>
                    </a:ext>
                  </a:extLst>
                </a:gridCol>
              </a:tblGrid>
              <a:tr h="914485">
                <a:tc>
                  <a:txBody>
                    <a:bodyPr/>
                    <a:lstStyle/>
                    <a:p>
                      <a:r>
                        <a:rPr lang="en-US"/>
                        <a:t>Experiment</a:t>
                      </a:r>
                    </a:p>
                  </a:txBody>
                  <a:tcPr/>
                </a:tc>
                <a:tc>
                  <a:txBody>
                    <a:bodyPr/>
                    <a:lstStyle/>
                    <a:p>
                      <a:r>
                        <a:rPr lang="en-US"/>
                        <a:t>Description</a:t>
                      </a:r>
                    </a:p>
                  </a:txBody>
                  <a:tcPr/>
                </a:tc>
                <a:tc>
                  <a:txBody>
                    <a:bodyPr/>
                    <a:lstStyle/>
                    <a:p>
                      <a:r>
                        <a:rPr lang="en-US"/>
                        <a:t>Trainable Parameters</a:t>
                      </a:r>
                    </a:p>
                  </a:txBody>
                  <a:tcPr/>
                </a:tc>
                <a:tc>
                  <a:txBody>
                    <a:bodyPr/>
                    <a:lstStyle/>
                    <a:p>
                      <a:r>
                        <a:rPr lang="en-US"/>
                        <a:t>Accuracy</a:t>
                      </a:r>
                    </a:p>
                  </a:txBody>
                  <a:tcPr/>
                </a:tc>
                <a:extLst>
                  <a:ext uri="{0D108BD9-81ED-4DB2-BD59-A6C34878D82A}">
                    <a16:rowId xmlns:a16="http://schemas.microsoft.com/office/drawing/2014/main" val="535006942"/>
                  </a:ext>
                </a:extLst>
              </a:tr>
              <a:tr h="1649071">
                <a:tc>
                  <a:txBody>
                    <a:bodyPr/>
                    <a:lstStyle/>
                    <a:p>
                      <a:r>
                        <a:rPr lang="en-US" sz="1600"/>
                        <a:t>MobileNetV2</a:t>
                      </a:r>
                    </a:p>
                    <a:p>
                      <a:pPr lvl="0">
                        <a:buNone/>
                      </a:pPr>
                      <a:r>
                        <a:rPr lang="en-US" sz="1600"/>
                        <a:t>(Lr: 0.0001)</a:t>
                      </a:r>
                    </a:p>
                  </a:txBody>
                  <a:tcPr/>
                </a:tc>
                <a:tc>
                  <a:txBody>
                    <a:bodyPr/>
                    <a:lstStyle/>
                    <a:p>
                      <a:pPr lvl="0">
                        <a:buNone/>
                      </a:pPr>
                      <a:r>
                        <a:rPr lang="en-US" sz="1600" b="0" i="0" u="none" strike="noStrike" noProof="0">
                          <a:latin typeface="Neue Haas Grotesk Text Pro"/>
                        </a:rPr>
                        <a:t>MobileNetV2 with Adam optimizer using default learning rate (0.0001)</a:t>
                      </a:r>
                      <a:endParaRPr lang="en-US" sz="1600"/>
                    </a:p>
                  </a:txBody>
                  <a:tcPr/>
                </a:tc>
                <a:tc>
                  <a:txBody>
                    <a:bodyPr/>
                    <a:lstStyle/>
                    <a:p>
                      <a:r>
                        <a:rPr lang="en-US" sz="1600"/>
                        <a:t>340K</a:t>
                      </a:r>
                    </a:p>
                  </a:txBody>
                  <a:tcPr/>
                </a:tc>
                <a:tc>
                  <a:txBody>
                    <a:bodyPr/>
                    <a:lstStyle/>
                    <a:p>
                      <a:r>
                        <a:rPr lang="en-US"/>
                        <a:t>75%</a:t>
                      </a:r>
                    </a:p>
                  </a:txBody>
                  <a:tcPr/>
                </a:tc>
                <a:extLst>
                  <a:ext uri="{0D108BD9-81ED-4DB2-BD59-A6C34878D82A}">
                    <a16:rowId xmlns:a16="http://schemas.microsoft.com/office/drawing/2014/main" val="1086762259"/>
                  </a:ext>
                </a:extLst>
              </a:tr>
              <a:tr h="1764926">
                <a:tc>
                  <a:txBody>
                    <a:bodyPr/>
                    <a:lstStyle/>
                    <a:p>
                      <a:r>
                        <a:rPr lang="en-US" sz="1600"/>
                        <a:t>MobileNetV2</a:t>
                      </a:r>
                    </a:p>
                    <a:p>
                      <a:pPr lvl="0">
                        <a:buNone/>
                      </a:pPr>
                      <a:r>
                        <a:rPr lang="en-US" sz="1600"/>
                        <a:t>(Lr: 0.001)</a:t>
                      </a:r>
                    </a:p>
                  </a:txBody>
                  <a:tcPr/>
                </a:tc>
                <a:tc>
                  <a:txBody>
                    <a:bodyPr/>
                    <a:lstStyle/>
                    <a:p>
                      <a:pPr lvl="0">
                        <a:buNone/>
                      </a:pPr>
                      <a:r>
                        <a:rPr lang="en-US" sz="1600" b="0" i="0" u="none" strike="noStrike" noProof="0">
                          <a:latin typeface="Neue Haas Grotesk Text Pro"/>
                        </a:rPr>
                        <a:t>MobileNetV2 with Adam optimizer using tuned learning rate and unfreezing some layers</a:t>
                      </a:r>
                    </a:p>
                  </a:txBody>
                  <a:tcPr/>
                </a:tc>
                <a:tc>
                  <a:txBody>
                    <a:bodyPr/>
                    <a:lstStyle/>
                    <a:p>
                      <a:r>
                        <a:rPr lang="en-US" sz="1600"/>
                        <a:t>1.54M</a:t>
                      </a:r>
                    </a:p>
                  </a:txBody>
                  <a:tcPr/>
                </a:tc>
                <a:tc>
                  <a:txBody>
                    <a:bodyPr/>
                    <a:lstStyle/>
                    <a:p>
                      <a:r>
                        <a:rPr lang="en-US"/>
                        <a:t>87.22%</a:t>
                      </a:r>
                    </a:p>
                  </a:txBody>
                  <a:tcPr/>
                </a:tc>
                <a:extLst>
                  <a:ext uri="{0D108BD9-81ED-4DB2-BD59-A6C34878D82A}">
                    <a16:rowId xmlns:a16="http://schemas.microsoft.com/office/drawing/2014/main" val="682286363"/>
                  </a:ext>
                </a:extLst>
              </a:tr>
            </a:tbl>
          </a:graphicData>
        </a:graphic>
      </p:graphicFrame>
      <p:pic>
        <p:nvPicPr>
          <p:cNvPr id="5" name="Picture 4" descr="A graph with numbers and lines&#10;&#10;AI-generated content may be incorrect.">
            <a:extLst>
              <a:ext uri="{FF2B5EF4-FFF2-40B4-BE49-F238E27FC236}">
                <a16:creationId xmlns:a16="http://schemas.microsoft.com/office/drawing/2014/main" id="{EC01B6D0-F763-C5AC-621F-D17FAECD6790}"/>
              </a:ext>
            </a:extLst>
          </p:cNvPr>
          <p:cNvPicPr>
            <a:picLocks noChangeAspect="1"/>
          </p:cNvPicPr>
          <p:nvPr/>
        </p:nvPicPr>
        <p:blipFill>
          <a:blip r:embed="rId2"/>
          <a:stretch>
            <a:fillRect/>
          </a:stretch>
        </p:blipFill>
        <p:spPr>
          <a:xfrm>
            <a:off x="6649028" y="1406540"/>
            <a:ext cx="5224413" cy="4252661"/>
          </a:xfrm>
          <a:prstGeom prst="rect">
            <a:avLst/>
          </a:prstGeom>
        </p:spPr>
      </p:pic>
    </p:spTree>
    <p:extLst>
      <p:ext uri="{BB962C8B-B14F-4D97-AF65-F5344CB8AC3E}">
        <p14:creationId xmlns:p14="http://schemas.microsoft.com/office/powerpoint/2010/main" val="1146594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C5188-5B10-C9E1-990A-6D8DC08C23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60C1CF4-53AE-4657-1460-649ABB63CCF4}"/>
              </a:ext>
            </a:extLst>
          </p:cNvPr>
          <p:cNvSpPr>
            <a:spLocks noGrp="1"/>
          </p:cNvSpPr>
          <p:nvPr>
            <p:ph type="title"/>
          </p:nvPr>
        </p:nvSpPr>
        <p:spPr>
          <a:xfrm>
            <a:off x="1185472" y="1576"/>
            <a:ext cx="10525593" cy="819260"/>
          </a:xfrm>
        </p:spPr>
        <p:txBody>
          <a:bodyPr anchor="b">
            <a:normAutofit/>
          </a:bodyPr>
          <a:lstStyle/>
          <a:p>
            <a:r>
              <a:rPr lang="en-US"/>
              <a:t>Comparative Analysis of all Techniques</a:t>
            </a:r>
          </a:p>
        </p:txBody>
      </p:sp>
      <p:graphicFrame>
        <p:nvGraphicFramePr>
          <p:cNvPr id="3" name="Table 2">
            <a:extLst>
              <a:ext uri="{FF2B5EF4-FFF2-40B4-BE49-F238E27FC236}">
                <a16:creationId xmlns:a16="http://schemas.microsoft.com/office/drawing/2014/main" id="{838672C1-0D9E-FEB7-8A72-28887787FBFA}"/>
              </a:ext>
            </a:extLst>
          </p:cNvPr>
          <p:cNvGraphicFramePr>
            <a:graphicFrameLocks noGrp="1"/>
          </p:cNvGraphicFramePr>
          <p:nvPr>
            <p:extLst>
              <p:ext uri="{D42A27DB-BD31-4B8C-83A1-F6EECF244321}">
                <p14:modId xmlns:p14="http://schemas.microsoft.com/office/powerpoint/2010/main" val="3815455438"/>
              </p:ext>
            </p:extLst>
          </p:nvPr>
        </p:nvGraphicFramePr>
        <p:xfrm>
          <a:off x="57727" y="825500"/>
          <a:ext cx="12083235" cy="5977906"/>
        </p:xfrm>
        <a:graphic>
          <a:graphicData uri="http://schemas.openxmlformats.org/drawingml/2006/table">
            <a:tbl>
              <a:tblPr firstRow="1" bandRow="1">
                <a:tableStyleId>{69012ECD-51FC-41F1-AA8D-1B2483CD663E}</a:tableStyleId>
              </a:tblPr>
              <a:tblGrid>
                <a:gridCol w="3090101">
                  <a:extLst>
                    <a:ext uri="{9D8B030D-6E8A-4147-A177-3AD203B41FA5}">
                      <a16:colId xmlns:a16="http://schemas.microsoft.com/office/drawing/2014/main" val="2766839270"/>
                    </a:ext>
                  </a:extLst>
                </a:gridCol>
                <a:gridCol w="1774891">
                  <a:extLst>
                    <a:ext uri="{9D8B030D-6E8A-4147-A177-3AD203B41FA5}">
                      <a16:colId xmlns:a16="http://schemas.microsoft.com/office/drawing/2014/main" val="667469443"/>
                    </a:ext>
                  </a:extLst>
                </a:gridCol>
                <a:gridCol w="1902583">
                  <a:extLst>
                    <a:ext uri="{9D8B030D-6E8A-4147-A177-3AD203B41FA5}">
                      <a16:colId xmlns:a16="http://schemas.microsoft.com/office/drawing/2014/main" val="3339374807"/>
                    </a:ext>
                  </a:extLst>
                </a:gridCol>
                <a:gridCol w="1749356">
                  <a:extLst>
                    <a:ext uri="{9D8B030D-6E8A-4147-A177-3AD203B41FA5}">
                      <a16:colId xmlns:a16="http://schemas.microsoft.com/office/drawing/2014/main" val="694395579"/>
                    </a:ext>
                  </a:extLst>
                </a:gridCol>
                <a:gridCol w="3566304">
                  <a:extLst>
                    <a:ext uri="{9D8B030D-6E8A-4147-A177-3AD203B41FA5}">
                      <a16:colId xmlns:a16="http://schemas.microsoft.com/office/drawing/2014/main" val="1448994428"/>
                    </a:ext>
                  </a:extLst>
                </a:gridCol>
              </a:tblGrid>
              <a:tr h="491566">
                <a:tc>
                  <a:txBody>
                    <a:bodyPr/>
                    <a:lstStyle/>
                    <a:p>
                      <a:pPr algn="ctr"/>
                      <a:r>
                        <a:rPr lang="en-US" sz="1600"/>
                        <a:t>Technique</a:t>
                      </a:r>
                    </a:p>
                  </a:txBody>
                  <a:tcPr anchor="ctr">
                    <a:lnB w="12700">
                      <a:solidFill>
                        <a:schemeClr val="tx1"/>
                      </a:solidFill>
                    </a:lnB>
                  </a:tcPr>
                </a:tc>
                <a:tc>
                  <a:txBody>
                    <a:bodyPr/>
                    <a:lstStyle/>
                    <a:p>
                      <a:pPr algn="ctr"/>
                      <a:r>
                        <a:rPr lang="en-US" sz="1600"/>
                        <a:t>Inference Time (Avg)</a:t>
                      </a:r>
                    </a:p>
                  </a:txBody>
                  <a:tcPr anchor="ctr">
                    <a:lnB w="12700">
                      <a:solidFill>
                        <a:schemeClr val="tx1"/>
                      </a:solidFill>
                    </a:lnB>
                  </a:tcPr>
                </a:tc>
                <a:tc>
                  <a:txBody>
                    <a:bodyPr/>
                    <a:lstStyle/>
                    <a:p>
                      <a:pPr lvl="0" algn="ctr">
                        <a:buNone/>
                      </a:pPr>
                      <a:r>
                        <a:rPr lang="en-US" sz="1600"/>
                        <a:t>Model Parameters</a:t>
                      </a:r>
                    </a:p>
                  </a:txBody>
                  <a:tcPr anchor="ctr">
                    <a:lnB w="12700">
                      <a:solidFill>
                        <a:schemeClr val="tx1"/>
                      </a:solidFill>
                    </a:lnB>
                  </a:tcPr>
                </a:tc>
                <a:tc>
                  <a:txBody>
                    <a:bodyPr/>
                    <a:lstStyle/>
                    <a:p>
                      <a:pPr algn="ctr"/>
                      <a:r>
                        <a:rPr lang="en-US" sz="1600"/>
                        <a:t>Accuracy</a:t>
                      </a:r>
                    </a:p>
                  </a:txBody>
                  <a:tcPr anchor="ctr">
                    <a:lnB w="12700">
                      <a:solidFill>
                        <a:schemeClr val="tx1"/>
                      </a:solidFill>
                    </a:lnB>
                  </a:tcPr>
                </a:tc>
                <a:tc>
                  <a:txBody>
                    <a:bodyPr/>
                    <a:lstStyle/>
                    <a:p>
                      <a:pPr lvl="0" algn="ctr">
                        <a:buNone/>
                      </a:pPr>
                      <a:r>
                        <a:rPr lang="en-US" sz="1600"/>
                        <a:t>Remarks</a:t>
                      </a:r>
                    </a:p>
                  </a:txBody>
                  <a:tcPr anchor="ctr">
                    <a:lnB w="12700">
                      <a:solidFill>
                        <a:schemeClr val="tx1"/>
                      </a:solidFill>
                    </a:lnB>
                  </a:tcPr>
                </a:tc>
                <a:extLst>
                  <a:ext uri="{0D108BD9-81ED-4DB2-BD59-A6C34878D82A}">
                    <a16:rowId xmlns:a16="http://schemas.microsoft.com/office/drawing/2014/main" val="3016899997"/>
                  </a:ext>
                </a:extLst>
              </a:tr>
              <a:tr h="397933">
                <a:tc>
                  <a:txBody>
                    <a:bodyPr/>
                    <a:lstStyle/>
                    <a:p>
                      <a:pPr algn="ctr"/>
                      <a:r>
                        <a:rPr lang="en-US" sz="1600"/>
                        <a:t>LSTM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sz="1600" b="0"/>
                        <a:t>25ms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solidFill>
                            <a:srgbClr val="000000"/>
                          </a:solidFill>
                          <a:latin typeface="Neue Haas Grotesk Text Pro"/>
                        </a:rPr>
                        <a:t>0.39M</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sz="1600"/>
                        <a:t>81.93 %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Fast for Strokes Data, but RNN is slow relatively</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33433967"/>
                  </a:ext>
                </a:extLst>
              </a:tr>
              <a:tr h="374526">
                <a:tc>
                  <a:txBody>
                    <a:bodyPr/>
                    <a:lstStyle/>
                    <a:p>
                      <a:pPr algn="ctr"/>
                      <a:r>
                        <a:rPr lang="en-US" sz="1600" err="1"/>
                        <a:t>ConvLSTM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sz="1600"/>
                        <a:t>110ms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solidFill>
                            <a:srgbClr val="000000"/>
                          </a:solidFill>
                          <a:latin typeface="Neue Haas Grotesk Text Pro"/>
                        </a:rPr>
                        <a:t>0.79M</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sz="1600"/>
                        <a:t>87.43 %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Higher Accuracy at tradeoff of larger Params and inference time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888341223"/>
                  </a:ext>
                </a:extLst>
              </a:tr>
              <a:tr h="362821">
                <a:tc>
                  <a:txBody>
                    <a:bodyPr/>
                    <a:lstStyle/>
                    <a:p>
                      <a:pPr lvl="0" algn="ctr">
                        <a:buNone/>
                      </a:pPr>
                      <a:r>
                        <a:rPr lang="en-US" sz="1600"/>
                        <a:t>Transformer (Strokes)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80ms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lnSpc>
                          <a:spcPct val="100000"/>
                        </a:lnSpc>
                        <a:spcBef>
                          <a:spcPts val="0"/>
                        </a:spcBef>
                        <a:spcAft>
                          <a:spcPts val="0"/>
                        </a:spcAft>
                        <a:buNone/>
                      </a:pPr>
                      <a:r>
                        <a:rPr lang="en-US" sz="1600" b="0" i="0" u="none" strike="noStrike" noProof="0">
                          <a:solidFill>
                            <a:srgbClr val="000000"/>
                          </a:solidFill>
                          <a:latin typeface="Neue Haas Grotesk Text Pro"/>
                        </a:rPr>
                        <a:t>0.62M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76.29 %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Complex Model and higher params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637550504"/>
                  </a:ext>
                </a:extLst>
              </a:tr>
              <a:tr h="491566">
                <a:tc>
                  <a:txBody>
                    <a:bodyPr/>
                    <a:lstStyle/>
                    <a:p>
                      <a:pPr lvl="0" algn="ctr">
                        <a:buNone/>
                      </a:pPr>
                      <a:r>
                        <a:rPr lang="en-US" sz="1600"/>
                        <a:t>Vision Transformer(Image)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a:t>40ms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solidFill>
                            <a:srgbClr val="000000"/>
                          </a:solidFill>
                          <a:latin typeface="Neue Haas Grotesk Text Pro"/>
                        </a:rPr>
                        <a:t>7.93M</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solidFill>
                            <a:srgbClr val="000000"/>
                          </a:solidFill>
                          <a:latin typeface="Neue Haas Grotesk Text Pro"/>
                        </a:rPr>
                        <a:t>79.96 %</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Large Params | Limited Training resources affected results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649585274"/>
                  </a:ext>
                </a:extLst>
              </a:tr>
              <a:tr h="374526">
                <a:tc>
                  <a:txBody>
                    <a:bodyPr/>
                    <a:lstStyle/>
                    <a:p>
                      <a:pPr lvl="0" algn="ctr">
                        <a:buNone/>
                      </a:pPr>
                      <a:r>
                        <a:rPr lang="en-US" sz="1600"/>
                        <a:t>CNN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a:t>12ms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solidFill>
                            <a:srgbClr val="000000"/>
                          </a:solidFill>
                          <a:latin typeface="Neue Haas Grotesk Text Pro"/>
                        </a:rPr>
                        <a:t>0.23M</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a:t>87.20 %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Many Decision Parameters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357249944"/>
                  </a:ext>
                </a:extLst>
              </a:tr>
              <a:tr h="374526">
                <a:tc>
                  <a:txBody>
                    <a:bodyPr/>
                    <a:lstStyle/>
                    <a:p>
                      <a:pPr lvl="0" algn="ctr">
                        <a:buNone/>
                      </a:pPr>
                      <a:r>
                        <a:rPr lang="en-US" sz="1600"/>
                        <a:t>Pretrained: InceptionV3</a:t>
                      </a:r>
                      <a:endParaRPr lang="en-US" sz="1600" err="1"/>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70ms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solidFill>
                            <a:srgbClr val="000000"/>
                          </a:solidFill>
                          <a:latin typeface="Neue Haas Grotesk Text Pro"/>
                        </a:rPr>
                        <a:t>0.28M to 15.2M</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86.30 %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Higher params leads to large inference time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391033434"/>
                  </a:ext>
                </a:extLst>
              </a:tr>
              <a:tr h="339414">
                <a:tc>
                  <a:txBody>
                    <a:bodyPr/>
                    <a:lstStyle/>
                    <a:p>
                      <a:pPr lvl="0" algn="ctr">
                        <a:buNone/>
                      </a:pPr>
                      <a:r>
                        <a:rPr lang="en-US" sz="1600"/>
                        <a:t>Pretrained: VGG</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183ms</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14.8M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88.10 %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Strong performance with moderate latency</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67392637"/>
                  </a:ext>
                </a:extLst>
              </a:tr>
              <a:tr h="362821">
                <a:tc>
                  <a:txBody>
                    <a:bodyPr/>
                    <a:lstStyle/>
                    <a:p>
                      <a:pPr lvl="0" algn="ctr">
                        <a:buNone/>
                      </a:pPr>
                      <a:r>
                        <a:rPr lang="en-US" sz="1600"/>
                        <a:t>Pretrained: Resnet</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7.76ms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24.12M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a:t>~79.49 %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0" i="0" u="none" strike="noStrike" noProof="0">
                          <a:latin typeface="Neue Haas Grotesk Text Pro"/>
                        </a:rPr>
                        <a:t>Effective for high-performance tasks on capable hardware.</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390892730"/>
                  </a:ext>
                </a:extLst>
              </a:tr>
              <a:tr h="487180">
                <a:tc>
                  <a:txBody>
                    <a:bodyPr/>
                    <a:lstStyle/>
                    <a:p>
                      <a:pPr lvl="0" algn="ctr">
                        <a:buNone/>
                      </a:pPr>
                      <a:r>
                        <a:rPr lang="en-US" sz="1600"/>
                        <a:t>Pretrained: MobileNet</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sz="1600"/>
                        <a:t>16ms</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sz="1600"/>
                        <a:t>2.5M</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sz="1600"/>
                        <a:t>87.22 %</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lgn="ctr">
                        <a:buNone/>
                      </a:pPr>
                      <a:r>
                        <a:rPr lang="en-US" sz="1600" b="0" i="0" u="none" strike="noStrike" noProof="0">
                          <a:latin typeface="Neue Haas Grotesk Text Pro"/>
                        </a:rPr>
                        <a:t>Good balance speed and efficiency</a:t>
                      </a:r>
                      <a:endParaRPr lang="en-US"/>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2008001"/>
                  </a:ext>
                </a:extLst>
              </a:tr>
              <a:tr h="699539">
                <a:tc>
                  <a:txBody>
                    <a:bodyPr/>
                    <a:lstStyle/>
                    <a:p>
                      <a:pPr lvl="0" algn="ctr">
                        <a:buNone/>
                      </a:pPr>
                      <a:r>
                        <a:rPr lang="en-US" sz="1600" b="1"/>
                        <a:t>Hybrid - Strokes + Image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1"/>
                        <a:t>23ms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1"/>
                        <a:t>0.57M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1"/>
                        <a:t>93.72 %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n-US" sz="1600" b="1" i="0" u="none" strike="noStrike" noProof="0">
                          <a:latin typeface="Neue Haas Grotesk Text Pro"/>
                        </a:rPr>
                        <a:t>Best Approach: Optimal Params tradeoff with efficient Inference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646960726"/>
                  </a:ext>
                </a:extLst>
              </a:tr>
            </a:tbl>
          </a:graphicData>
        </a:graphic>
      </p:graphicFrame>
    </p:spTree>
    <p:extLst>
      <p:ext uri="{BB962C8B-B14F-4D97-AF65-F5344CB8AC3E}">
        <p14:creationId xmlns:p14="http://schemas.microsoft.com/office/powerpoint/2010/main" val="1205601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F9E134-98AA-3ECE-E40A-180C85ACD7D5}"/>
              </a:ext>
            </a:extLst>
          </p:cNvPr>
          <p:cNvSpPr>
            <a:spLocks noGrp="1"/>
          </p:cNvSpPr>
          <p:nvPr>
            <p:ph type="title"/>
          </p:nvPr>
        </p:nvSpPr>
        <p:spPr>
          <a:xfrm>
            <a:off x="-138047" y="1077920"/>
            <a:ext cx="12470805" cy="877472"/>
          </a:xfrm>
        </p:spPr>
        <p:txBody>
          <a:bodyPr/>
          <a:lstStyle/>
          <a:p>
            <a:pPr algn="ctr"/>
            <a:r>
              <a:rPr lang="en-US" sz="3600" b="0"/>
              <a:t>Let's go for a Demo at </a:t>
            </a:r>
            <a:r>
              <a:rPr lang="en-US" sz="3600" b="0">
                <a:ea typeface="+mj-lt"/>
                <a:cs typeface="+mj-lt"/>
              </a:rPr>
              <a:t>~50–100ms inference per input</a:t>
            </a:r>
            <a:r>
              <a:rPr lang="en-US" sz="3600" b="0"/>
              <a:t>!</a:t>
            </a:r>
          </a:p>
        </p:txBody>
      </p:sp>
      <p:pic>
        <p:nvPicPr>
          <p:cNvPr id="3" name="Picture 2" descr="A pixelated image of a clock&#10;&#10;AI-generated content may be incorrect.">
            <a:extLst>
              <a:ext uri="{FF2B5EF4-FFF2-40B4-BE49-F238E27FC236}">
                <a16:creationId xmlns:a16="http://schemas.microsoft.com/office/drawing/2014/main" id="{40F4045E-749F-5FB9-BE59-FCE7F766BE80}"/>
              </a:ext>
            </a:extLst>
          </p:cNvPr>
          <p:cNvPicPr>
            <a:picLocks noChangeAspect="1"/>
          </p:cNvPicPr>
          <p:nvPr/>
        </p:nvPicPr>
        <p:blipFill>
          <a:blip r:embed="rId3"/>
          <a:stretch>
            <a:fillRect/>
          </a:stretch>
        </p:blipFill>
        <p:spPr>
          <a:xfrm>
            <a:off x="100553" y="2521168"/>
            <a:ext cx="2670116" cy="2523345"/>
          </a:xfrm>
          <a:prstGeom prst="rect">
            <a:avLst/>
          </a:prstGeom>
        </p:spPr>
      </p:pic>
      <p:pic>
        <p:nvPicPr>
          <p:cNvPr id="5" name="Picture 4" descr="A black and white image of a bird&#10;&#10;AI-generated content may be incorrect.">
            <a:extLst>
              <a:ext uri="{FF2B5EF4-FFF2-40B4-BE49-F238E27FC236}">
                <a16:creationId xmlns:a16="http://schemas.microsoft.com/office/drawing/2014/main" id="{BD45BA63-0282-FC02-7B94-CC9180720F95}"/>
              </a:ext>
            </a:extLst>
          </p:cNvPr>
          <p:cNvPicPr>
            <a:picLocks noChangeAspect="1"/>
          </p:cNvPicPr>
          <p:nvPr/>
        </p:nvPicPr>
        <p:blipFill>
          <a:blip r:embed="rId4"/>
          <a:stretch>
            <a:fillRect/>
          </a:stretch>
        </p:blipFill>
        <p:spPr>
          <a:xfrm>
            <a:off x="9132471" y="2523340"/>
            <a:ext cx="2561693" cy="2536660"/>
          </a:xfrm>
          <a:prstGeom prst="rect">
            <a:avLst/>
          </a:prstGeom>
        </p:spPr>
      </p:pic>
      <p:sp>
        <p:nvSpPr>
          <p:cNvPr id="8" name="TextBox 7">
            <a:extLst>
              <a:ext uri="{FF2B5EF4-FFF2-40B4-BE49-F238E27FC236}">
                <a16:creationId xmlns:a16="http://schemas.microsoft.com/office/drawing/2014/main" id="{274120B3-209A-3ADB-7C8D-1420A1C1F306}"/>
              </a:ext>
            </a:extLst>
          </p:cNvPr>
          <p:cNvSpPr txBox="1"/>
          <p:nvPr/>
        </p:nvSpPr>
        <p:spPr>
          <a:xfrm>
            <a:off x="1284601" y="341556"/>
            <a:ext cx="1110521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rgbClr val="000000"/>
                </a:solidFill>
              </a:rPr>
              <a:t>At last, the Doodle </a:t>
            </a:r>
            <a:r>
              <a:rPr lang="en-US" sz="2800" b="1" err="1">
                <a:solidFill>
                  <a:srgbClr val="000000"/>
                </a:solidFill>
              </a:rPr>
              <a:t>SketchBoard</a:t>
            </a:r>
            <a:r>
              <a:rPr lang="en-US" sz="2800" b="1">
                <a:solidFill>
                  <a:srgbClr val="000000"/>
                </a:solidFill>
              </a:rPr>
              <a:t> of our </a:t>
            </a:r>
            <a:r>
              <a:rPr lang="en-US" sz="2800" b="1" err="1">
                <a:solidFill>
                  <a:srgbClr val="000000"/>
                </a:solidFill>
              </a:rPr>
              <a:t>DoodleVision</a:t>
            </a:r>
            <a:r>
              <a:rPr lang="en-US" sz="2800" b="1">
                <a:solidFill>
                  <a:srgbClr val="000000"/>
                </a:solidFill>
              </a:rPr>
              <a:t>! </a:t>
            </a:r>
            <a:endParaRPr lang="en-US" sz="2800">
              <a:solidFill>
                <a:srgbClr val="000000"/>
              </a:solidFill>
            </a:endParaRPr>
          </a:p>
        </p:txBody>
      </p:sp>
      <p:pic>
        <p:nvPicPr>
          <p:cNvPr id="4" name="Picture 3" descr="A screen shot of a computer&#10;&#10;AI-generated content may be incorrect.">
            <a:extLst>
              <a:ext uri="{FF2B5EF4-FFF2-40B4-BE49-F238E27FC236}">
                <a16:creationId xmlns:a16="http://schemas.microsoft.com/office/drawing/2014/main" id="{F45229AD-7DBF-A057-4254-481027F3C21B}"/>
              </a:ext>
            </a:extLst>
          </p:cNvPr>
          <p:cNvPicPr>
            <a:picLocks noChangeAspect="1"/>
          </p:cNvPicPr>
          <p:nvPr/>
        </p:nvPicPr>
        <p:blipFill>
          <a:blip r:embed="rId5"/>
          <a:srcRect t="9448" b="-145"/>
          <a:stretch/>
        </p:blipFill>
        <p:spPr>
          <a:xfrm>
            <a:off x="2874796" y="2316501"/>
            <a:ext cx="6067653" cy="3472582"/>
          </a:xfrm>
          <a:prstGeom prst="rect">
            <a:avLst/>
          </a:prstGeom>
        </p:spPr>
      </p:pic>
    </p:spTree>
    <p:extLst>
      <p:ext uri="{BB962C8B-B14F-4D97-AF65-F5344CB8AC3E}">
        <p14:creationId xmlns:p14="http://schemas.microsoft.com/office/powerpoint/2010/main" val="126593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4113839" y="510919"/>
            <a:ext cx="3935429" cy="1306276"/>
          </a:xfrm>
        </p:spPr>
        <p:txBody>
          <a:bodyPr/>
          <a:lstStyle/>
          <a:p>
            <a:r>
              <a:rPr lang="en-US" sz="4200"/>
              <a:t>Project Brief</a:t>
            </a:r>
            <a:endParaRPr lang="en-US" sz="4200" b="0"/>
          </a:p>
        </p:txBody>
      </p:sp>
      <p:pic>
        <p:nvPicPr>
          <p:cNvPr id="3" name="Picture 2" descr="A cartoon of a robot holding a jar with a straw and a bowl of food&#10;&#10;AI-generated content may be incorrect.">
            <a:extLst>
              <a:ext uri="{FF2B5EF4-FFF2-40B4-BE49-F238E27FC236}">
                <a16:creationId xmlns:a16="http://schemas.microsoft.com/office/drawing/2014/main" id="{3D040FDE-90D1-20BF-BF87-B0BF476CFAAE}"/>
              </a:ext>
            </a:extLst>
          </p:cNvPr>
          <p:cNvPicPr>
            <a:picLocks noChangeAspect="1"/>
          </p:cNvPicPr>
          <p:nvPr/>
        </p:nvPicPr>
        <p:blipFill>
          <a:blip r:embed="rId3"/>
          <a:stretch>
            <a:fillRect/>
          </a:stretch>
        </p:blipFill>
        <p:spPr>
          <a:xfrm>
            <a:off x="8608485" y="1784370"/>
            <a:ext cx="3304023" cy="3285267"/>
          </a:xfrm>
          <a:prstGeom prst="rect">
            <a:avLst/>
          </a:prstGeom>
        </p:spPr>
      </p:pic>
      <p:sp>
        <p:nvSpPr>
          <p:cNvPr id="6" name="TextBox 5">
            <a:extLst>
              <a:ext uri="{FF2B5EF4-FFF2-40B4-BE49-F238E27FC236}">
                <a16:creationId xmlns:a16="http://schemas.microsoft.com/office/drawing/2014/main" id="{025D5DC5-E832-A926-DA46-B61EBA35F7F8}"/>
              </a:ext>
            </a:extLst>
          </p:cNvPr>
          <p:cNvSpPr txBox="1"/>
          <p:nvPr/>
        </p:nvSpPr>
        <p:spPr>
          <a:xfrm>
            <a:off x="676567" y="1719286"/>
            <a:ext cx="792655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Real-Time Interactive Sketch Recognition: </a:t>
            </a:r>
            <a:r>
              <a:rPr lang="en-US"/>
              <a:t>Our</a:t>
            </a:r>
            <a:r>
              <a:rPr lang="en-US">
                <a:ea typeface="+mn-lt"/>
                <a:cs typeface="+mn-lt"/>
              </a:rPr>
              <a:t> project focuses on developing a system where users can draw objects by hand, and the deep learning model predicts the object in real-time. </a:t>
            </a:r>
            <a:endParaRPr lang="en-US"/>
          </a:p>
          <a:p>
            <a:endParaRPr lang="en-US"/>
          </a:p>
          <a:p>
            <a:pPr marL="285750" indent="-285750">
              <a:buFont typeface="Arial"/>
              <a:buChar char="•"/>
            </a:pPr>
            <a:r>
              <a:rPr lang="en-US" b="1"/>
              <a:t>Comparative Analysis and Ablation Studies: </a:t>
            </a:r>
            <a:r>
              <a:rPr lang="en-US">
                <a:ea typeface="+mn-lt"/>
                <a:cs typeface="+mn-lt"/>
              </a:rPr>
              <a:t>We conduct comparative analysis and ablation studies to evaluate different deep learning architectures on sketch recognition tasks. </a:t>
            </a:r>
          </a:p>
          <a:p>
            <a:endParaRPr lang="en-US"/>
          </a:p>
          <a:p>
            <a:pPr marL="285750" indent="-285750">
              <a:buFont typeface="Arial"/>
              <a:buChar char="•"/>
            </a:pPr>
            <a:r>
              <a:rPr lang="en-US" b="1"/>
              <a:t>Model Optimization for Speed and Accuracy: </a:t>
            </a:r>
            <a:r>
              <a:rPr lang="en-US">
                <a:ea typeface="+mn-lt"/>
                <a:cs typeface="+mn-lt"/>
              </a:rPr>
              <a:t>We aimed to optimize the prediction process by fine-tuning the model's speed and accuracy, using advanced techniques. This ensures low-latency predictions, making it suitable for real-time applications </a:t>
            </a:r>
            <a:r>
              <a:rPr lang="en-US" b="1">
                <a:ea typeface="+mn-lt"/>
                <a:cs typeface="+mn-lt"/>
              </a:rPr>
              <a:t>(especially for Small Devices like Mobiles) </a:t>
            </a:r>
            <a:endParaRPr lang="en-US"/>
          </a:p>
          <a:p>
            <a:endParaRPr lang="en-US" b="1"/>
          </a:p>
        </p:txBody>
      </p:sp>
      <p:sp>
        <p:nvSpPr>
          <p:cNvPr id="7" name="TextBox 6">
            <a:extLst>
              <a:ext uri="{FF2B5EF4-FFF2-40B4-BE49-F238E27FC236}">
                <a16:creationId xmlns:a16="http://schemas.microsoft.com/office/drawing/2014/main" id="{341B7D25-EBC6-5023-F7AD-ED9DBEDDA4D9}"/>
              </a:ext>
            </a:extLst>
          </p:cNvPr>
          <p:cNvSpPr txBox="1"/>
          <p:nvPr/>
        </p:nvSpPr>
        <p:spPr>
          <a:xfrm>
            <a:off x="9040319" y="5205335"/>
            <a:ext cx="24309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https://www.shutterstock.com/search/arm-bowl?image_type=illustration&amp;page=3</a:t>
            </a:r>
            <a:endParaRPr lang="en-US"/>
          </a:p>
        </p:txBody>
      </p:sp>
    </p:spTree>
    <p:extLst>
      <p:ext uri="{BB962C8B-B14F-4D97-AF65-F5344CB8AC3E}">
        <p14:creationId xmlns:p14="http://schemas.microsoft.com/office/powerpoint/2010/main" val="3662677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D2616-C705-C3AB-62A1-AE4BECBE76F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4CA2447-893F-AF19-ACA7-5A069AC3BB8F}"/>
              </a:ext>
            </a:extLst>
          </p:cNvPr>
          <p:cNvSpPr>
            <a:spLocks noGrp="1"/>
          </p:cNvSpPr>
          <p:nvPr>
            <p:ph type="title"/>
          </p:nvPr>
        </p:nvSpPr>
        <p:spPr>
          <a:xfrm>
            <a:off x="228467" y="157403"/>
            <a:ext cx="9601200" cy="1653371"/>
          </a:xfrm>
        </p:spPr>
        <p:txBody>
          <a:bodyPr anchor="b">
            <a:normAutofit/>
          </a:bodyPr>
          <a:lstStyle/>
          <a:p>
            <a:r>
              <a:rPr lang="en-US"/>
              <a:t>Industry Use cases</a:t>
            </a:r>
          </a:p>
        </p:txBody>
      </p:sp>
      <p:sp>
        <p:nvSpPr>
          <p:cNvPr id="45" name="Content Placeholder 44">
            <a:extLst>
              <a:ext uri="{FF2B5EF4-FFF2-40B4-BE49-F238E27FC236}">
                <a16:creationId xmlns:a16="http://schemas.microsoft.com/office/drawing/2014/main" id="{6746FB5A-0821-6AB7-9B7F-B60A820FA764}"/>
              </a:ext>
            </a:extLst>
          </p:cNvPr>
          <p:cNvSpPr>
            <a:spLocks noGrp="1"/>
          </p:cNvSpPr>
          <p:nvPr>
            <p:ph idx="1"/>
          </p:nvPr>
        </p:nvSpPr>
        <p:spPr>
          <a:xfrm>
            <a:off x="230608" y="2023984"/>
            <a:ext cx="6863431" cy="4181422"/>
          </a:xfrm>
        </p:spPr>
        <p:txBody>
          <a:bodyPr vert="horz" lIns="91440" tIns="45720" rIns="91440" bIns="45720" rtlCol="0" anchor="t">
            <a:noAutofit/>
          </a:bodyPr>
          <a:lstStyle/>
          <a:p>
            <a:pPr marL="285750" indent="-283210">
              <a:lnSpc>
                <a:spcPct val="100000"/>
              </a:lnSpc>
              <a:spcBef>
                <a:spcPts val="0"/>
              </a:spcBef>
              <a:buChar char="•"/>
            </a:pPr>
            <a:r>
              <a:rPr lang="en-US" b="1">
                <a:latin typeface="Calibri"/>
                <a:ea typeface="Calibri"/>
                <a:cs typeface="Calibri"/>
              </a:rPr>
              <a:t>Visual Search Engines</a:t>
            </a:r>
            <a:r>
              <a:rPr lang="en-US">
                <a:latin typeface="Calibri"/>
                <a:ea typeface="Calibri"/>
                <a:cs typeface="Calibri"/>
              </a:rPr>
              <a:t>: Users can draw objects (like fashion items or accessories), and the tool can predict what the object is,  thereby improving shopping experiences.</a:t>
            </a:r>
          </a:p>
          <a:p>
            <a:pPr marL="285750" indent="-283210">
              <a:lnSpc>
                <a:spcPct val="100000"/>
              </a:lnSpc>
              <a:spcBef>
                <a:spcPts val="0"/>
              </a:spcBef>
              <a:buChar char="•"/>
            </a:pPr>
            <a:endParaRPr lang="en-US">
              <a:latin typeface="Calibri"/>
              <a:ea typeface="Calibri"/>
              <a:cs typeface="Calibri"/>
            </a:endParaRPr>
          </a:p>
          <a:p>
            <a:pPr marL="285750" indent="-283210">
              <a:lnSpc>
                <a:spcPct val="100000"/>
              </a:lnSpc>
              <a:spcBef>
                <a:spcPts val="0"/>
              </a:spcBef>
              <a:buChar char="•"/>
            </a:pPr>
            <a:r>
              <a:rPr lang="en-US" b="1">
                <a:latin typeface="Calibri"/>
                <a:ea typeface="Calibri"/>
                <a:cs typeface="Calibri"/>
              </a:rPr>
              <a:t>Game Design</a:t>
            </a:r>
            <a:r>
              <a:rPr lang="en-US">
                <a:latin typeface="Calibri"/>
                <a:ea typeface="Calibri"/>
                <a:cs typeface="Calibri"/>
              </a:rPr>
              <a:t>: Game developers can sketch assets, and with model predictions enabling faster prototyping and asset creation. </a:t>
            </a:r>
          </a:p>
          <a:p>
            <a:pPr marL="285750" indent="-283210">
              <a:lnSpc>
                <a:spcPct val="100000"/>
              </a:lnSpc>
              <a:spcBef>
                <a:spcPts val="0"/>
              </a:spcBef>
              <a:buChar char="•"/>
            </a:pPr>
            <a:endParaRPr lang="en-US">
              <a:latin typeface="Calibri"/>
              <a:ea typeface="Calibri"/>
              <a:cs typeface="Calibri"/>
            </a:endParaRPr>
          </a:p>
          <a:p>
            <a:pPr marL="285750" indent="-283210">
              <a:lnSpc>
                <a:spcPct val="100000"/>
              </a:lnSpc>
              <a:spcBef>
                <a:spcPts val="0"/>
              </a:spcBef>
              <a:buChar char="•"/>
            </a:pPr>
            <a:r>
              <a:rPr lang="en-US" b="1">
                <a:latin typeface="Calibri"/>
                <a:ea typeface="Calibri"/>
                <a:cs typeface="Calibri"/>
              </a:rPr>
              <a:t>Assistance for People with Disabilities</a:t>
            </a:r>
            <a:r>
              <a:rPr lang="en-US">
                <a:latin typeface="Calibri"/>
                <a:ea typeface="Calibri"/>
                <a:cs typeface="Calibri"/>
              </a:rPr>
              <a:t>: For people with disabilities who cannot type or speak, drawing might be a more accessible way to communicate. The tool could identify drawn objects and interpret commands or messages, improving interaction with digital devices.</a:t>
            </a:r>
          </a:p>
          <a:p>
            <a:pPr marL="285750" indent="-283210">
              <a:buChar char="•"/>
            </a:pPr>
            <a:endParaRPr lang="en-GB">
              <a:latin typeface="Calibri"/>
              <a:ea typeface="Calibri"/>
              <a:cs typeface="Calibri"/>
            </a:endParaRPr>
          </a:p>
          <a:p>
            <a:pPr marL="285750" indent="-285750">
              <a:spcBef>
                <a:spcPts val="0"/>
              </a:spcBef>
              <a:buChar char="•"/>
            </a:pPr>
            <a:endParaRPr lang="en-US" sz="1400"/>
          </a:p>
        </p:txBody>
      </p:sp>
      <p:sp>
        <p:nvSpPr>
          <p:cNvPr id="4" name="TextBox 3">
            <a:extLst>
              <a:ext uri="{FF2B5EF4-FFF2-40B4-BE49-F238E27FC236}">
                <a16:creationId xmlns:a16="http://schemas.microsoft.com/office/drawing/2014/main" id="{017523E0-833A-83F7-B556-8D13FE0E982D}"/>
              </a:ext>
            </a:extLst>
          </p:cNvPr>
          <p:cNvSpPr txBox="1"/>
          <p:nvPr/>
        </p:nvSpPr>
        <p:spPr>
          <a:xfrm>
            <a:off x="7210888" y="5080293"/>
            <a:ext cx="47462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Img</a:t>
            </a:r>
            <a:r>
              <a:rPr lang="en-US" sz="1000"/>
              <a:t> </a:t>
            </a:r>
            <a:r>
              <a:rPr lang="en-US" sz="1000" err="1"/>
              <a:t>src:</a:t>
            </a:r>
            <a:r>
              <a:rPr lang="en-US" sz="1000" err="1">
                <a:ea typeface="+mn-lt"/>
                <a:cs typeface="+mn-lt"/>
              </a:rPr>
              <a:t>https</a:t>
            </a:r>
            <a:r>
              <a:rPr lang="en-US" sz="1000">
                <a:ea typeface="+mn-lt"/>
                <a:cs typeface="+mn-lt"/>
              </a:rPr>
              <a:t>://www.analyticssteps.com/blogs/how-ai-improves-accessibility-people-disabilities</a:t>
            </a:r>
            <a:endParaRPr lang="en-US" sz="1000"/>
          </a:p>
        </p:txBody>
      </p:sp>
      <p:pic>
        <p:nvPicPr>
          <p:cNvPr id="5" name="Picture 4" descr="How AI improves Accessibility for People with Disabilities | Analytics Steps">
            <a:extLst>
              <a:ext uri="{FF2B5EF4-FFF2-40B4-BE49-F238E27FC236}">
                <a16:creationId xmlns:a16="http://schemas.microsoft.com/office/drawing/2014/main" id="{361193F9-A02E-308A-2E95-DC666FBCD9FA}"/>
              </a:ext>
            </a:extLst>
          </p:cNvPr>
          <p:cNvPicPr>
            <a:picLocks noChangeAspect="1"/>
          </p:cNvPicPr>
          <p:nvPr/>
        </p:nvPicPr>
        <p:blipFill>
          <a:blip r:embed="rId3"/>
          <a:srcRect l="20445" t="16086" r="18598" b="9453"/>
          <a:stretch/>
        </p:blipFill>
        <p:spPr>
          <a:xfrm>
            <a:off x="7211260" y="2486423"/>
            <a:ext cx="4425116" cy="2592973"/>
          </a:xfrm>
          <a:prstGeom prst="rect">
            <a:avLst/>
          </a:prstGeom>
        </p:spPr>
      </p:pic>
    </p:spTree>
    <p:extLst>
      <p:ext uri="{BB962C8B-B14F-4D97-AF65-F5344CB8AC3E}">
        <p14:creationId xmlns:p14="http://schemas.microsoft.com/office/powerpoint/2010/main" val="28021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2" end="2"/>
                                            </p:txEl>
                                          </p:spTgt>
                                        </p:tgtEl>
                                        <p:attrNameLst>
                                          <p:attrName>style.visibility</p:attrName>
                                        </p:attrNameLst>
                                      </p:cBhvr>
                                      <p:to>
                                        <p:strVal val="visible"/>
                                      </p:to>
                                    </p:set>
                                    <p:animEffect transition="in" filter="fade">
                                      <p:cBhvr>
                                        <p:cTn id="12" dur="500"/>
                                        <p:tgtEl>
                                          <p:spTgt spid="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xEl>
                                              <p:pRg st="4" end="4"/>
                                            </p:txEl>
                                          </p:spTgt>
                                        </p:tgtEl>
                                        <p:attrNameLst>
                                          <p:attrName>style.visibility</p:attrName>
                                        </p:attrNameLst>
                                      </p:cBhvr>
                                      <p:to>
                                        <p:strVal val="visible"/>
                                      </p:to>
                                    </p:set>
                                    <p:animEffect transition="in" filter="fade">
                                      <p:cBhvr>
                                        <p:cTn id="17" dur="500"/>
                                        <p:tgtEl>
                                          <p:spTgt spid="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CFB73D-B7C9-A177-04F3-E48E841A875E}"/>
              </a:ext>
            </a:extLst>
          </p:cNvPr>
          <p:cNvSpPr>
            <a:spLocks noGrp="1"/>
          </p:cNvSpPr>
          <p:nvPr>
            <p:ph type="title"/>
          </p:nvPr>
        </p:nvSpPr>
        <p:spPr>
          <a:xfrm>
            <a:off x="230607" y="136526"/>
            <a:ext cx="9601200" cy="1653371"/>
          </a:xfrm>
        </p:spPr>
        <p:txBody>
          <a:bodyPr anchor="b">
            <a:normAutofit/>
          </a:bodyPr>
          <a:lstStyle/>
          <a:p>
            <a:r>
              <a:rPr lang="en-US"/>
              <a:t>Industry Use cases (Contd.)</a:t>
            </a:r>
          </a:p>
        </p:txBody>
      </p:sp>
      <p:sp>
        <p:nvSpPr>
          <p:cNvPr id="45" name="Content Placeholder 44">
            <a:extLst>
              <a:ext uri="{FF2B5EF4-FFF2-40B4-BE49-F238E27FC236}">
                <a16:creationId xmlns:a16="http://schemas.microsoft.com/office/drawing/2014/main" id="{22D3951B-483F-DEA4-D4A0-4CF1A6184123}"/>
              </a:ext>
            </a:extLst>
          </p:cNvPr>
          <p:cNvSpPr>
            <a:spLocks noGrp="1"/>
          </p:cNvSpPr>
          <p:nvPr>
            <p:ph idx="1"/>
          </p:nvPr>
        </p:nvSpPr>
        <p:spPr>
          <a:xfrm>
            <a:off x="230608" y="2023984"/>
            <a:ext cx="7100665" cy="4169877"/>
          </a:xfrm>
        </p:spPr>
        <p:txBody>
          <a:bodyPr vert="horz" lIns="91440" tIns="45720" rIns="91440" bIns="45720" rtlCol="0" anchor="t">
            <a:noAutofit/>
          </a:bodyPr>
          <a:lstStyle/>
          <a:p>
            <a:pPr marL="285750" indent="-285750">
              <a:spcBef>
                <a:spcPts val="0"/>
              </a:spcBef>
              <a:buChar char="•"/>
            </a:pPr>
            <a:r>
              <a:rPr lang="en-US" sz="1800" b="1"/>
              <a:t>Design Tools</a:t>
            </a:r>
            <a:r>
              <a:rPr lang="en-US" sz="1800"/>
              <a:t>: Tool for Engineering Drawings, Architecture Design, and Other design related tasks. It can also be used in Smart City Design</a:t>
            </a:r>
          </a:p>
          <a:p>
            <a:pPr marL="285750" indent="-285750">
              <a:spcBef>
                <a:spcPts val="0"/>
              </a:spcBef>
              <a:buChar char="•"/>
            </a:pPr>
            <a:endParaRPr lang="en-US" sz="1800"/>
          </a:p>
          <a:p>
            <a:pPr marL="285750" indent="-285750">
              <a:spcBef>
                <a:spcPts val="0"/>
              </a:spcBef>
              <a:buChar char="•"/>
            </a:pPr>
            <a:r>
              <a:rPr lang="en-US" sz="1800" b="1"/>
              <a:t>Educational Tools for Learning and Creativity</a:t>
            </a:r>
            <a:r>
              <a:rPr lang="en-US" sz="1800"/>
              <a:t>: For example, Interactive Whiteboards</a:t>
            </a:r>
          </a:p>
          <a:p>
            <a:pPr marL="285750" indent="-285750">
              <a:spcBef>
                <a:spcPts val="0"/>
              </a:spcBef>
              <a:buChar char="•"/>
            </a:pPr>
            <a:endParaRPr lang="en-US" sz="1800"/>
          </a:p>
          <a:p>
            <a:pPr marL="285750" indent="-285750">
              <a:spcBef>
                <a:spcPts val="0"/>
              </a:spcBef>
              <a:buChar char="•"/>
            </a:pPr>
            <a:r>
              <a:rPr lang="en-US" sz="1800" b="1"/>
              <a:t>UI/UX Design Tools:</a:t>
            </a:r>
            <a:r>
              <a:rPr lang="en-US" sz="1800"/>
              <a:t> Helps designers in making various UI/UX elements simply by drawing</a:t>
            </a:r>
          </a:p>
          <a:p>
            <a:pPr marL="285750" indent="-285750">
              <a:spcBef>
                <a:spcPts val="0"/>
              </a:spcBef>
              <a:buChar char="•"/>
            </a:pPr>
            <a:endParaRPr lang="en-US" sz="1800"/>
          </a:p>
          <a:p>
            <a:pPr marL="285750" indent="-285750">
              <a:spcBef>
                <a:spcPts val="0"/>
              </a:spcBef>
              <a:buChar char="•"/>
            </a:pPr>
            <a:r>
              <a:rPr lang="en-US" sz="1800" b="1"/>
              <a:t>Smart Home Devices</a:t>
            </a:r>
            <a:r>
              <a:rPr lang="en-US" sz="1800"/>
              <a:t>: Integration with smart devices where users can draw a particular object (e.g., a lightbulb) to activate or control specific smart home features.</a:t>
            </a:r>
          </a:p>
          <a:p>
            <a:pPr marL="285750" indent="-285750">
              <a:buChar char="•"/>
            </a:pPr>
            <a:endParaRPr lang="en-GB" sz="1800"/>
          </a:p>
        </p:txBody>
      </p:sp>
      <p:pic>
        <p:nvPicPr>
          <p:cNvPr id="3" name="Picture 2" descr="Premium Vector | Scalable doodle icon of a digital whiteboard">
            <a:extLst>
              <a:ext uri="{FF2B5EF4-FFF2-40B4-BE49-F238E27FC236}">
                <a16:creationId xmlns:a16="http://schemas.microsoft.com/office/drawing/2014/main" id="{10DFBE6C-499E-7FA5-E454-71806C7191A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t="7978" r="3" b="20557"/>
          <a:stretch/>
        </p:blipFill>
        <p:spPr>
          <a:xfrm>
            <a:off x="7499164" y="624351"/>
            <a:ext cx="3271890" cy="232926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Smart House Vector Set Elements Equipment Stock Vector (Royalty Free)  1389121196 | Shutterstock">
            <a:extLst>
              <a:ext uri="{FF2B5EF4-FFF2-40B4-BE49-F238E27FC236}">
                <a16:creationId xmlns:a16="http://schemas.microsoft.com/office/drawing/2014/main" id="{75E3F486-FD02-213A-83BF-317BFF333E76}"/>
              </a:ext>
            </a:extLst>
          </p:cNvPr>
          <p:cNvPicPr>
            <a:picLocks noChangeAspect="1"/>
          </p:cNvPicPr>
          <p:nvPr/>
        </p:nvPicPr>
        <p:blipFill>
          <a:blip r:embed="rId5"/>
          <a:srcRect r="-1260" b="4897"/>
          <a:stretch/>
        </p:blipFill>
        <p:spPr>
          <a:xfrm>
            <a:off x="7819961" y="3142608"/>
            <a:ext cx="2628607" cy="2871461"/>
          </a:xfrm>
          <a:prstGeom prst="rect">
            <a:avLst/>
          </a:prstGeom>
        </p:spPr>
      </p:pic>
      <p:sp>
        <p:nvSpPr>
          <p:cNvPr id="4" name="TextBox 3">
            <a:extLst>
              <a:ext uri="{FF2B5EF4-FFF2-40B4-BE49-F238E27FC236}">
                <a16:creationId xmlns:a16="http://schemas.microsoft.com/office/drawing/2014/main" id="{1038FE7C-153E-FBF5-2386-83F3CD51F418}"/>
              </a:ext>
            </a:extLst>
          </p:cNvPr>
          <p:cNvSpPr txBox="1"/>
          <p:nvPr/>
        </p:nvSpPr>
        <p:spPr>
          <a:xfrm>
            <a:off x="7189033" y="6046032"/>
            <a:ext cx="47656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Img</a:t>
            </a:r>
            <a:r>
              <a:rPr lang="en-US" sz="1000"/>
              <a:t> </a:t>
            </a:r>
            <a:r>
              <a:rPr lang="en-US" sz="1000" err="1"/>
              <a:t>src</a:t>
            </a:r>
            <a:r>
              <a:rPr lang="en-US" sz="1000"/>
              <a:t>: </a:t>
            </a:r>
            <a:r>
              <a:rPr lang="en-US" sz="1000">
                <a:ea typeface="+mn-lt"/>
                <a:cs typeface="+mn-lt"/>
              </a:rPr>
              <a:t>https://www.shutterstock.com%2Fimage-vector%2Fsmart-house-vector-set-elements-equipment</a:t>
            </a:r>
            <a:endParaRPr lang="en-US" sz="1000"/>
          </a:p>
        </p:txBody>
      </p:sp>
    </p:spTree>
    <p:extLst>
      <p:ext uri="{BB962C8B-B14F-4D97-AF65-F5344CB8AC3E}">
        <p14:creationId xmlns:p14="http://schemas.microsoft.com/office/powerpoint/2010/main" val="265210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2" end="2"/>
                                            </p:txEl>
                                          </p:spTgt>
                                        </p:tgtEl>
                                        <p:attrNameLst>
                                          <p:attrName>style.visibility</p:attrName>
                                        </p:attrNameLst>
                                      </p:cBhvr>
                                      <p:to>
                                        <p:strVal val="visible"/>
                                      </p:to>
                                    </p:set>
                                    <p:animEffect transition="in" filter="fade">
                                      <p:cBhvr>
                                        <p:cTn id="12" dur="500"/>
                                        <p:tgtEl>
                                          <p:spTgt spid="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xEl>
                                              <p:pRg st="4" end="4"/>
                                            </p:txEl>
                                          </p:spTgt>
                                        </p:tgtEl>
                                        <p:attrNameLst>
                                          <p:attrName>style.visibility</p:attrName>
                                        </p:attrNameLst>
                                      </p:cBhvr>
                                      <p:to>
                                        <p:strVal val="visible"/>
                                      </p:to>
                                    </p:set>
                                    <p:animEffect transition="in" filter="fade">
                                      <p:cBhvr>
                                        <p:cTn id="17" dur="500"/>
                                        <p:tgtEl>
                                          <p:spTgt spid="4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xEl>
                                              <p:pRg st="6" end="6"/>
                                            </p:txEl>
                                          </p:spTgt>
                                        </p:tgtEl>
                                        <p:attrNameLst>
                                          <p:attrName>style.visibility</p:attrName>
                                        </p:attrNameLst>
                                      </p:cBhvr>
                                      <p:to>
                                        <p:strVal val="visible"/>
                                      </p:to>
                                    </p:set>
                                    <p:animEffect transition="in" filter="fade">
                                      <p:cBhvr>
                                        <p:cTn id="22" dur="500"/>
                                        <p:tgtEl>
                                          <p:spTgt spid="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C37DA-BEF5-36A4-6E80-53471F8EC0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169DB3C-6639-AAC9-7662-61549479F0EA}"/>
              </a:ext>
            </a:extLst>
          </p:cNvPr>
          <p:cNvSpPr>
            <a:spLocks noGrp="1"/>
          </p:cNvSpPr>
          <p:nvPr>
            <p:ph type="title"/>
          </p:nvPr>
        </p:nvSpPr>
        <p:spPr>
          <a:xfrm>
            <a:off x="1167492" y="1371600"/>
            <a:ext cx="5486400" cy="4114800"/>
          </a:xfrm>
        </p:spPr>
        <p:txBody>
          <a:bodyPr anchor="ctr">
            <a:normAutofit/>
          </a:bodyPr>
          <a:lstStyle/>
          <a:p>
            <a:r>
              <a:rPr lang="en-US" sz="4200"/>
              <a:t>That's all from </a:t>
            </a:r>
            <a:r>
              <a:rPr lang="en-US" sz="4200" err="1"/>
              <a:t>DoodleVision</a:t>
            </a:r>
            <a:r>
              <a:rPr lang="en-US" sz="4200"/>
              <a:t> Folks!</a:t>
            </a:r>
            <a:br>
              <a:rPr lang="en-US" sz="4200"/>
            </a:br>
            <a:br>
              <a:rPr lang="en-US" sz="4200"/>
            </a:br>
            <a:r>
              <a:rPr lang="en-US" sz="4200"/>
              <a:t>Thank you and have a Deeper- Learning ahead! :)</a:t>
            </a:r>
          </a:p>
        </p:txBody>
      </p:sp>
      <p:pic>
        <p:nvPicPr>
          <p:cNvPr id="3" name="Picture 2" descr="2+ Hundred Ai Goodbye Royalty-Free Images, Stock Photos &amp; Pictures |  Shutterstock">
            <a:extLst>
              <a:ext uri="{FF2B5EF4-FFF2-40B4-BE49-F238E27FC236}">
                <a16:creationId xmlns:a16="http://schemas.microsoft.com/office/drawing/2014/main" id="{8F74E28B-1962-8498-8499-A6BA0044E495}"/>
              </a:ext>
            </a:extLst>
          </p:cNvPr>
          <p:cNvPicPr>
            <a:picLocks noChangeAspect="1"/>
          </p:cNvPicPr>
          <p:nvPr/>
        </p:nvPicPr>
        <p:blipFill>
          <a:blip r:embed="rId3"/>
          <a:srcRect l="456"/>
          <a:stretch/>
        </p:blipFill>
        <p:spPr>
          <a:xfrm>
            <a:off x="7183438" y="1168400"/>
            <a:ext cx="4500562" cy="4521200"/>
          </a:xfrm>
          <a:prstGeom prst="ellipse">
            <a:avLst/>
          </a:prstGeom>
          <a:noFill/>
        </p:spPr>
      </p:pic>
    </p:spTree>
    <p:extLst>
      <p:ext uri="{BB962C8B-B14F-4D97-AF65-F5344CB8AC3E}">
        <p14:creationId xmlns:p14="http://schemas.microsoft.com/office/powerpoint/2010/main" val="1918814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FA6BB-B746-2157-AEA5-332CCDE7666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23FEFF4-F6FC-F2D2-6107-879A37FE0407}"/>
              </a:ext>
            </a:extLst>
          </p:cNvPr>
          <p:cNvSpPr>
            <a:spLocks noGrp="1"/>
          </p:cNvSpPr>
          <p:nvPr>
            <p:ph type="title"/>
          </p:nvPr>
        </p:nvSpPr>
        <p:spPr>
          <a:xfrm>
            <a:off x="873935" y="99051"/>
            <a:ext cx="10444578" cy="1616381"/>
          </a:xfrm>
        </p:spPr>
        <p:txBody>
          <a:bodyPr/>
          <a:lstStyle/>
          <a:p>
            <a:r>
              <a:rPr lang="en-US"/>
              <a:t>Team Contributions</a:t>
            </a:r>
          </a:p>
        </p:txBody>
      </p:sp>
      <p:graphicFrame>
        <p:nvGraphicFramePr>
          <p:cNvPr id="7" name="Table 6">
            <a:extLst>
              <a:ext uri="{FF2B5EF4-FFF2-40B4-BE49-F238E27FC236}">
                <a16:creationId xmlns:a16="http://schemas.microsoft.com/office/drawing/2014/main" id="{2F63A268-0534-D4C7-581F-886C55BB9CFC}"/>
              </a:ext>
            </a:extLst>
          </p:cNvPr>
          <p:cNvGraphicFramePr>
            <a:graphicFrameLocks noGrp="1"/>
          </p:cNvGraphicFramePr>
          <p:nvPr>
            <p:extLst>
              <p:ext uri="{D42A27DB-BD31-4B8C-83A1-F6EECF244321}">
                <p14:modId xmlns:p14="http://schemas.microsoft.com/office/powerpoint/2010/main" val="2731814644"/>
              </p:ext>
            </p:extLst>
          </p:nvPr>
        </p:nvGraphicFramePr>
        <p:xfrm>
          <a:off x="692867" y="3138687"/>
          <a:ext cx="10544506" cy="2461260"/>
        </p:xfrm>
        <a:graphic>
          <a:graphicData uri="http://schemas.openxmlformats.org/drawingml/2006/table">
            <a:tbl>
              <a:tblPr bandRow="1">
                <a:tableStyleId>{69012ECD-51FC-41F1-AA8D-1B2483CD663E}</a:tableStyleId>
              </a:tblPr>
              <a:tblGrid>
                <a:gridCol w="1999612">
                  <a:extLst>
                    <a:ext uri="{9D8B030D-6E8A-4147-A177-3AD203B41FA5}">
                      <a16:colId xmlns:a16="http://schemas.microsoft.com/office/drawing/2014/main" val="842565250"/>
                    </a:ext>
                  </a:extLst>
                </a:gridCol>
                <a:gridCol w="1536491">
                  <a:extLst>
                    <a:ext uri="{9D8B030D-6E8A-4147-A177-3AD203B41FA5}">
                      <a16:colId xmlns:a16="http://schemas.microsoft.com/office/drawing/2014/main" val="3580357847"/>
                    </a:ext>
                  </a:extLst>
                </a:gridCol>
                <a:gridCol w="5188614">
                  <a:extLst>
                    <a:ext uri="{9D8B030D-6E8A-4147-A177-3AD203B41FA5}">
                      <a16:colId xmlns:a16="http://schemas.microsoft.com/office/drawing/2014/main" val="3541519854"/>
                    </a:ext>
                  </a:extLst>
                </a:gridCol>
                <a:gridCol w="1819789">
                  <a:extLst>
                    <a:ext uri="{9D8B030D-6E8A-4147-A177-3AD203B41FA5}">
                      <a16:colId xmlns:a16="http://schemas.microsoft.com/office/drawing/2014/main" val="2775862909"/>
                    </a:ext>
                  </a:extLst>
                </a:gridCol>
              </a:tblGrid>
              <a:tr h="200025">
                <a:tc>
                  <a:txBody>
                    <a:bodyPr/>
                    <a:lstStyle/>
                    <a:p>
                      <a:pPr lvl="0" algn="ctr">
                        <a:buNone/>
                      </a:pPr>
                      <a:r>
                        <a:rPr lang="en-US" b="1" dirty="0">
                          <a:effectLst/>
                        </a:rPr>
                        <a:t>Member Name</a:t>
                      </a: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solidFill>
                      <a:schemeClr val="accent1">
                        <a:lumMod val="40000"/>
                        <a:lumOff val="60000"/>
                      </a:schemeClr>
                    </a:solidFill>
                  </a:tcPr>
                </a:tc>
                <a:tc>
                  <a:txBody>
                    <a:bodyPr/>
                    <a:lstStyle/>
                    <a:p>
                      <a:pPr lvl="0" algn="ctr">
                        <a:buNone/>
                      </a:pPr>
                      <a:r>
                        <a:rPr lang="en-US" b="1" dirty="0">
                          <a:effectLst/>
                        </a:rPr>
                        <a:t>Roll Number</a:t>
                      </a: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solidFill>
                      <a:schemeClr val="accent1">
                        <a:lumMod val="40000"/>
                        <a:lumOff val="60000"/>
                      </a:schemeClr>
                    </a:solidFill>
                  </a:tcPr>
                </a:tc>
                <a:tc>
                  <a:txBody>
                    <a:bodyPr/>
                    <a:lstStyle/>
                    <a:p>
                      <a:pPr lvl="0" algn="ctr">
                        <a:buNone/>
                      </a:pPr>
                      <a:r>
                        <a:rPr lang="en-US" b="1" dirty="0">
                          <a:effectLst/>
                        </a:rPr>
                        <a:t>Tasks</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a:solidFill>
                        <a:srgbClr val="CCCCCC"/>
                      </a:solidFill>
                    </a:lnT>
                    <a:lnB w="9524" cap="flat" cmpd="sng" algn="ctr">
                      <a:solidFill>
                        <a:srgbClr val="CCCCCC"/>
                      </a:solidFill>
                      <a:prstDash val="solid"/>
                      <a:round/>
                      <a:headEnd type="none" w="med" len="med"/>
                      <a:tailEnd type="none" w="med" len="med"/>
                    </a:lnB>
                    <a:solidFill>
                      <a:schemeClr val="accent1">
                        <a:lumMod val="40000"/>
                        <a:lumOff val="60000"/>
                      </a:schemeClr>
                    </a:solidFill>
                  </a:tcPr>
                </a:tc>
                <a:tc>
                  <a:txBody>
                    <a:bodyPr/>
                    <a:lstStyle/>
                    <a:p>
                      <a:pPr lvl="0" algn="ctr">
                        <a:buNone/>
                      </a:pPr>
                      <a:r>
                        <a:rPr lang="en-US" b="1" dirty="0">
                          <a:effectLst/>
                        </a:rPr>
                        <a:t>Percentage</a:t>
                      </a:r>
                      <a:endParaRPr lang="en-US" b="1" dirty="0" err="1">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solidFill>
                      <a:schemeClr val="accent1">
                        <a:lumMod val="40000"/>
                        <a:lumOff val="60000"/>
                      </a:schemeClr>
                    </a:solidFill>
                  </a:tcPr>
                </a:tc>
                <a:extLst>
                  <a:ext uri="{0D108BD9-81ED-4DB2-BD59-A6C34878D82A}">
                    <a16:rowId xmlns:a16="http://schemas.microsoft.com/office/drawing/2014/main" val="159849969"/>
                  </a:ext>
                </a:extLst>
              </a:tr>
              <a:tr h="200025">
                <a:tc>
                  <a:txBody>
                    <a:bodyPr/>
                    <a:lstStyle/>
                    <a:p>
                      <a:pPr algn="ctr" rtl="0" fontAlgn="b"/>
                      <a:r>
                        <a:rPr lang="en-US" dirty="0">
                          <a:effectLst/>
                        </a:rPr>
                        <a:t>Aryan Agarwal</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dirty="0">
                          <a:effectLst/>
                        </a:rPr>
                        <a:t>241110012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en-US" dirty="0">
                          <a:effectLst/>
                        </a:rPr>
                        <a:t>LSTM, </a:t>
                      </a:r>
                      <a:r>
                        <a:rPr lang="en-US" dirty="0" err="1">
                          <a:effectLst/>
                        </a:rPr>
                        <a:t>ViT,</a:t>
                      </a:r>
                      <a:r>
                        <a:rPr lang="en-US" sz="1800" b="0" i="0" u="none" strike="noStrike" noProof="0" dirty="0" err="1">
                          <a:solidFill>
                            <a:srgbClr val="000000"/>
                          </a:solidFill>
                          <a:effectLst/>
                          <a:latin typeface="Neue Haas Grotesk Text Pro"/>
                        </a:rPr>
                        <a:t>ConvLSTM</a:t>
                      </a:r>
                      <a:r>
                        <a:rPr lang="en-US" dirty="0">
                          <a:effectLst/>
                        </a:rPr>
                        <a:t>, Inference backend</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lgn="ctr">
                        <a:buNone/>
                      </a:pPr>
                      <a:r>
                        <a:rPr lang="en-US" dirty="0">
                          <a:effectLst/>
                        </a:rPr>
                        <a:t>16.66%</a:t>
                      </a:r>
                    </a:p>
                  </a:txBody>
                  <a:tcPr marL="28575" marR="28575" marT="19050" marB="19050" anchor="ctr">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extLst>
                  <a:ext uri="{0D108BD9-81ED-4DB2-BD59-A6C34878D82A}">
                    <a16:rowId xmlns:a16="http://schemas.microsoft.com/office/drawing/2014/main" val="3096486528"/>
                  </a:ext>
                </a:extLst>
              </a:tr>
              <a:tr h="200025">
                <a:tc>
                  <a:txBody>
                    <a:bodyPr/>
                    <a:lstStyle/>
                    <a:p>
                      <a:pPr algn="ctr" rtl="0" fontAlgn="b"/>
                      <a:r>
                        <a:rPr lang="en-US" dirty="0">
                          <a:effectLst/>
                        </a:rPr>
                        <a:t>Keshav Banka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dirty="0">
                          <a:effectLst/>
                        </a:rPr>
                        <a:t>241110032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en-US" dirty="0">
                          <a:effectLst/>
                        </a:rPr>
                        <a:t>InceptionV3 and Ablation Studies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lgn="ctr">
                        <a:buNone/>
                      </a:pPr>
                      <a:r>
                        <a:rPr lang="en-US" sz="1800" b="0" i="0" u="none" strike="noStrike" noProof="0" dirty="0">
                          <a:solidFill>
                            <a:srgbClr val="000000"/>
                          </a:solidFill>
                          <a:effectLst/>
                          <a:latin typeface="Neue Haas Grotesk Text Pro"/>
                        </a:rPr>
                        <a:t>16.66%</a:t>
                      </a:r>
                      <a:endParaRPr lang="en-US" dirty="0"/>
                    </a:p>
                  </a:txBody>
                  <a:tcPr marL="28575" marR="28575" marT="19050" marB="19050" anchor="ctr">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extLst>
                  <a:ext uri="{0D108BD9-81ED-4DB2-BD59-A6C34878D82A}">
                    <a16:rowId xmlns:a16="http://schemas.microsoft.com/office/drawing/2014/main" val="3174958145"/>
                  </a:ext>
                </a:extLst>
              </a:tr>
              <a:tr h="200025">
                <a:tc>
                  <a:txBody>
                    <a:bodyPr/>
                    <a:lstStyle/>
                    <a:p>
                      <a:pPr algn="ctr" rtl="0" fontAlgn="b"/>
                      <a:r>
                        <a:rPr lang="en-US" dirty="0">
                          <a:effectLst/>
                        </a:rPr>
                        <a:t>Himalaya Kaushik</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dirty="0">
                          <a:effectLst/>
                        </a:rPr>
                        <a:t>241110029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en-US" dirty="0">
                          <a:effectLst/>
                        </a:rPr>
                        <a:t>Hybrid Model, Transformer, Inference backend</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lgn="ctr">
                        <a:buNone/>
                      </a:pPr>
                      <a:r>
                        <a:rPr lang="en-US" sz="1800" b="0" i="0" u="none" strike="noStrike" noProof="0" dirty="0">
                          <a:solidFill>
                            <a:srgbClr val="000000"/>
                          </a:solidFill>
                          <a:effectLst/>
                          <a:latin typeface="Neue Haas Grotesk Text Pro"/>
                        </a:rPr>
                        <a:t>16.66%</a:t>
                      </a:r>
                      <a:endParaRPr lang="en-US" dirty="0"/>
                    </a:p>
                  </a:txBody>
                  <a:tcPr marL="28575" marR="28575" marT="19050" marB="19050" anchor="ctr">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extLst>
                  <a:ext uri="{0D108BD9-81ED-4DB2-BD59-A6C34878D82A}">
                    <a16:rowId xmlns:a16="http://schemas.microsoft.com/office/drawing/2014/main" val="2383710610"/>
                  </a:ext>
                </a:extLst>
              </a:tr>
              <a:tr h="200025">
                <a:tc>
                  <a:txBody>
                    <a:bodyPr/>
                    <a:lstStyle/>
                    <a:p>
                      <a:pPr algn="ctr" rtl="0" fontAlgn="b"/>
                      <a:r>
                        <a:rPr lang="en-US" dirty="0">
                          <a:effectLst/>
                        </a:rPr>
                        <a:t>Yuvraj Raghuvanshi</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dirty="0">
                          <a:effectLst/>
                        </a:rPr>
                        <a:t>241110084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en-US" dirty="0">
                          <a:effectLst/>
                        </a:rPr>
                        <a:t>CNN Based Models and Ablation studies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lgn="ctr">
                        <a:buNone/>
                      </a:pPr>
                      <a:r>
                        <a:rPr lang="en-US" sz="1800" b="0" i="0" u="none" strike="noStrike" noProof="0" dirty="0">
                          <a:solidFill>
                            <a:srgbClr val="000000"/>
                          </a:solidFill>
                          <a:effectLst/>
                          <a:latin typeface="Neue Haas Grotesk Text Pro"/>
                        </a:rPr>
                        <a:t>16.66%</a:t>
                      </a:r>
                      <a:endParaRPr lang="en-US" dirty="0"/>
                    </a:p>
                  </a:txBody>
                  <a:tcPr marL="28575" marR="28575" marT="19050" marB="19050" anchor="ctr">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extLst>
                  <a:ext uri="{0D108BD9-81ED-4DB2-BD59-A6C34878D82A}">
                    <a16:rowId xmlns:a16="http://schemas.microsoft.com/office/drawing/2014/main" val="3190070086"/>
                  </a:ext>
                </a:extLst>
              </a:tr>
              <a:tr h="200025">
                <a:tc>
                  <a:txBody>
                    <a:bodyPr/>
                    <a:lstStyle/>
                    <a:p>
                      <a:pPr algn="ctr" rtl="0" fontAlgn="b"/>
                      <a:r>
                        <a:rPr lang="en-US" dirty="0">
                          <a:effectLst/>
                        </a:rPr>
                        <a:t>Tsewang </a:t>
                      </a:r>
                      <a:r>
                        <a:rPr lang="en-US" dirty="0" err="1">
                          <a:effectLst/>
                        </a:rPr>
                        <a:t>Namgail</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dirty="0">
                          <a:effectLst/>
                        </a:rPr>
                        <a:t>241110093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en-US" dirty="0">
                          <a:effectLst/>
                        </a:rPr>
                        <a:t>VGG, Inference backend</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lgn="ctr">
                        <a:buNone/>
                      </a:pPr>
                      <a:r>
                        <a:rPr lang="en-US" sz="1800" b="0" i="0" u="none" strike="noStrike" noProof="0" dirty="0">
                          <a:solidFill>
                            <a:srgbClr val="000000"/>
                          </a:solidFill>
                          <a:effectLst/>
                          <a:latin typeface="Neue Haas Grotesk Text Pro"/>
                        </a:rPr>
                        <a:t>16.66%</a:t>
                      </a:r>
                      <a:endParaRPr lang="en-US" dirty="0"/>
                    </a:p>
                  </a:txBody>
                  <a:tcPr marL="28575" marR="28575" marT="19050" marB="19050" anchor="ctr">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extLst>
                  <a:ext uri="{0D108BD9-81ED-4DB2-BD59-A6C34878D82A}">
                    <a16:rowId xmlns:a16="http://schemas.microsoft.com/office/drawing/2014/main" val="2921396491"/>
                  </a:ext>
                </a:extLst>
              </a:tr>
              <a:tr h="200025">
                <a:tc>
                  <a:txBody>
                    <a:bodyPr/>
                    <a:lstStyle/>
                    <a:p>
                      <a:pPr algn="ctr" rtl="0" fontAlgn="b"/>
                      <a:r>
                        <a:rPr lang="en-US" dirty="0">
                          <a:effectLst/>
                        </a:rPr>
                        <a:t>Tsewang </a:t>
                      </a:r>
                      <a:r>
                        <a:rPr lang="en-US" dirty="0" err="1">
                          <a:effectLst/>
                        </a:rPr>
                        <a:t>Chukey</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US" dirty="0">
                          <a:effectLst/>
                        </a:rPr>
                        <a:t>241110092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en-US" sz="1800" b="0" i="0" u="none" strike="noStrike" noProof="0" dirty="0">
                          <a:solidFill>
                            <a:srgbClr val="000000"/>
                          </a:solidFill>
                          <a:effectLst/>
                          <a:latin typeface="Neue Haas Grotesk Text Pro"/>
                        </a:rPr>
                        <a:t>ResNet, MobileNet and Ablation studies</a:t>
                      </a:r>
                      <a:endParaRPr lang="en-US" dirty="0">
                        <a:effectLst/>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lvl="0" algn="ctr">
                        <a:buNone/>
                      </a:pPr>
                      <a:r>
                        <a:rPr lang="en-US" sz="1800" b="0" i="0" u="none" strike="noStrike" noProof="0" dirty="0">
                          <a:solidFill>
                            <a:srgbClr val="000000"/>
                          </a:solidFill>
                          <a:effectLst/>
                          <a:latin typeface="Neue Haas Grotesk Text Pro"/>
                        </a:rPr>
                        <a:t>16.66%</a:t>
                      </a:r>
                      <a:endParaRPr lang="en-US" dirty="0"/>
                    </a:p>
                  </a:txBody>
                  <a:tcPr marL="28575" marR="28575" marT="19050" marB="19050" anchor="ctr">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extLst>
                  <a:ext uri="{0D108BD9-81ED-4DB2-BD59-A6C34878D82A}">
                    <a16:rowId xmlns:a16="http://schemas.microsoft.com/office/drawing/2014/main" val="4059782873"/>
                  </a:ext>
                </a:extLst>
              </a:tr>
            </a:tbl>
          </a:graphicData>
        </a:graphic>
      </p:graphicFrame>
      <p:sp>
        <p:nvSpPr>
          <p:cNvPr id="8" name="TextBox 7">
            <a:extLst>
              <a:ext uri="{FF2B5EF4-FFF2-40B4-BE49-F238E27FC236}">
                <a16:creationId xmlns:a16="http://schemas.microsoft.com/office/drawing/2014/main" id="{8519A96B-A0B3-E356-90CA-CB20F430E57D}"/>
              </a:ext>
            </a:extLst>
          </p:cNvPr>
          <p:cNvSpPr txBox="1"/>
          <p:nvPr/>
        </p:nvSpPr>
        <p:spPr>
          <a:xfrm>
            <a:off x="872970" y="2012272"/>
            <a:ext cx="100909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members will be working equally and together to learn all the components of the project and help fill in the missing knowledge gaps of others. But for listing the work division as asked, here is the work breakdown :-</a:t>
            </a:r>
          </a:p>
        </p:txBody>
      </p:sp>
    </p:spTree>
    <p:extLst>
      <p:ext uri="{BB962C8B-B14F-4D97-AF65-F5344CB8AC3E}">
        <p14:creationId xmlns:p14="http://schemas.microsoft.com/office/powerpoint/2010/main" val="3617724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E630-21E5-DD3E-6079-348A6A78575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361A26D-6332-1410-EB69-D27E629270AB}"/>
              </a:ext>
            </a:extLst>
          </p:cNvPr>
          <p:cNvSpPr>
            <a:spLocks noGrp="1"/>
          </p:cNvSpPr>
          <p:nvPr>
            <p:ph type="title"/>
          </p:nvPr>
        </p:nvSpPr>
        <p:spPr>
          <a:xfrm>
            <a:off x="873935" y="-225736"/>
            <a:ext cx="10444578" cy="1616381"/>
          </a:xfrm>
        </p:spPr>
        <p:txBody>
          <a:bodyPr/>
          <a:lstStyle/>
          <a:p>
            <a:r>
              <a:rPr lang="en-US"/>
              <a:t>References</a:t>
            </a:r>
          </a:p>
        </p:txBody>
      </p:sp>
      <p:sp>
        <p:nvSpPr>
          <p:cNvPr id="8" name="TextBox 7">
            <a:extLst>
              <a:ext uri="{FF2B5EF4-FFF2-40B4-BE49-F238E27FC236}">
                <a16:creationId xmlns:a16="http://schemas.microsoft.com/office/drawing/2014/main" id="{2F39F792-4F41-30FE-E333-F9C33C7B93A0}"/>
              </a:ext>
            </a:extLst>
          </p:cNvPr>
          <p:cNvSpPr txBox="1"/>
          <p:nvPr/>
        </p:nvSpPr>
        <p:spPr>
          <a:xfrm>
            <a:off x="110970" y="1256139"/>
            <a:ext cx="11972859" cy="62806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spcBef>
                <a:spcPts val="1000"/>
              </a:spcBef>
              <a:buFont typeface="Arial"/>
              <a:buChar char="•"/>
            </a:pPr>
            <a:r>
              <a:rPr lang="en-US" sz="1100" b="1"/>
              <a:t>Faseeh et al.</a:t>
            </a:r>
            <a:r>
              <a:rPr lang="en-US" sz="1100"/>
              <a:t>, </a:t>
            </a:r>
            <a:r>
              <a:rPr lang="en-US" sz="1100" i="1"/>
              <a:t>Deep learning assisted real-time object recognition and depth estimation for enhancing emergency response in adaptive environment</a:t>
            </a:r>
            <a:r>
              <a:rPr lang="en-US" sz="1100"/>
              <a:t>, Multimedia Tools and Applications, Springer, 2024.</a:t>
            </a:r>
          </a:p>
          <a:p>
            <a:pPr marL="285750" indent="-285750">
              <a:lnSpc>
                <a:spcPct val="120000"/>
              </a:lnSpc>
              <a:spcBef>
                <a:spcPts val="1000"/>
              </a:spcBef>
              <a:buFont typeface="Arial"/>
              <a:buChar char="•"/>
            </a:pPr>
            <a:r>
              <a:rPr lang="en-US" sz="1100" b="1"/>
              <a:t>Wahab et al.</a:t>
            </a:r>
            <a:r>
              <a:rPr lang="en-US" sz="1100"/>
              <a:t>, </a:t>
            </a:r>
            <a:r>
              <a:rPr lang="en-US" sz="1100" i="1"/>
              <a:t>Design and implementation of real-time object detection system based on single-shoot detector and OpenCV</a:t>
            </a:r>
            <a:r>
              <a:rPr lang="en-US" sz="1100"/>
              <a:t>, Indonesian J. of Electrical Engineering and Computer Science, 2021.</a:t>
            </a:r>
          </a:p>
          <a:p>
            <a:pPr marL="285750" indent="-285750">
              <a:lnSpc>
                <a:spcPct val="120000"/>
              </a:lnSpc>
              <a:spcBef>
                <a:spcPts val="1000"/>
              </a:spcBef>
              <a:buFont typeface="Arial"/>
              <a:buChar char="•"/>
            </a:pPr>
            <a:r>
              <a:rPr lang="en-US" sz="1100" b="1"/>
              <a:t>Parihar et al.</a:t>
            </a:r>
            <a:r>
              <a:rPr lang="en-US" sz="1100"/>
              <a:t>, </a:t>
            </a:r>
            <a:r>
              <a:rPr lang="en-US" sz="1100" i="1" err="1"/>
              <a:t>SketchFormer</a:t>
            </a:r>
            <a:r>
              <a:rPr lang="en-US" sz="1100" i="1"/>
              <a:t>: Transformer-based approach for sketch recognition using vector images</a:t>
            </a:r>
            <a:r>
              <a:rPr lang="en-US" sz="1100"/>
              <a:t>, Multimedia Tools and Applications, Springer, 2021.</a:t>
            </a:r>
          </a:p>
          <a:p>
            <a:pPr marL="285750" indent="-285750">
              <a:lnSpc>
                <a:spcPct val="120000"/>
              </a:lnSpc>
              <a:spcBef>
                <a:spcPts val="1000"/>
              </a:spcBef>
              <a:buFont typeface="Arial"/>
              <a:buChar char="•"/>
            </a:pPr>
            <a:r>
              <a:rPr lang="en-US" sz="1100" b="1"/>
              <a:t>Zhao &amp; Wang</a:t>
            </a:r>
            <a:r>
              <a:rPr lang="en-US" sz="1100"/>
              <a:t>, </a:t>
            </a:r>
            <a:r>
              <a:rPr lang="en-US" sz="1100" i="1"/>
              <a:t>Real-time object detection (YOLOv5)</a:t>
            </a:r>
            <a:r>
              <a:rPr lang="en-US" sz="1100"/>
              <a:t>, preprint/application note, 2021.</a:t>
            </a:r>
          </a:p>
          <a:p>
            <a:pPr marL="285750" indent="-285750">
              <a:lnSpc>
                <a:spcPct val="120000"/>
              </a:lnSpc>
              <a:spcBef>
                <a:spcPts val="1000"/>
              </a:spcBef>
              <a:buFont typeface="Arial"/>
              <a:buChar char="•"/>
            </a:pPr>
            <a:r>
              <a:rPr lang="en-US" sz="1100" b="1"/>
              <a:t>Zhong, Qian et al.</a:t>
            </a:r>
            <a:r>
              <a:rPr lang="en-US" sz="1100"/>
              <a:t>, </a:t>
            </a:r>
            <a:r>
              <a:rPr lang="en-US" sz="1100" i="1"/>
              <a:t>Improved real-time object detection method based on YOLOv8: a refined approach</a:t>
            </a:r>
            <a:r>
              <a:rPr lang="en-US" sz="1100"/>
              <a:t>, 2023 (preprint or conference).</a:t>
            </a:r>
          </a:p>
          <a:p>
            <a:pPr marL="285750" indent="-285750">
              <a:lnSpc>
                <a:spcPct val="120000"/>
              </a:lnSpc>
              <a:spcBef>
                <a:spcPts val="1000"/>
              </a:spcBef>
              <a:buFont typeface="Arial"/>
              <a:buChar char="•"/>
            </a:pPr>
            <a:r>
              <a:rPr lang="en-US" sz="1100" b="1" err="1"/>
              <a:t>Buchireddy</a:t>
            </a:r>
            <a:r>
              <a:rPr lang="en-US" sz="1100" b="1"/>
              <a:t> et al.</a:t>
            </a:r>
            <a:r>
              <a:rPr lang="en-US" sz="1100"/>
              <a:t>, </a:t>
            </a:r>
            <a:r>
              <a:rPr lang="en-US" sz="1100" i="1"/>
              <a:t>Hand-drawn doodle detection using machine learning</a:t>
            </a:r>
            <a:r>
              <a:rPr lang="en-US" sz="1100"/>
              <a:t>, 2022 (local conference/journal).</a:t>
            </a:r>
          </a:p>
          <a:p>
            <a:pPr marL="285750" indent="-285750">
              <a:lnSpc>
                <a:spcPct val="120000"/>
              </a:lnSpc>
              <a:spcBef>
                <a:spcPts val="1000"/>
              </a:spcBef>
              <a:buFont typeface="Arial"/>
              <a:buChar char="•"/>
            </a:pPr>
            <a:r>
              <a:rPr lang="en-US" sz="1100" b="1"/>
              <a:t>Lee, Varghese, </a:t>
            </a:r>
            <a:r>
              <a:rPr lang="en-US" sz="1100" b="1" err="1"/>
              <a:t>Vandierendonck</a:t>
            </a:r>
            <a:r>
              <a:rPr lang="en-US" sz="1100"/>
              <a:t>, </a:t>
            </a:r>
            <a:r>
              <a:rPr lang="en-US" sz="1100" i="1"/>
              <a:t>ROMA: Run-Time Object Detection To Maximize Real-Time Accuracy</a:t>
            </a:r>
            <a:r>
              <a:rPr lang="en-US" sz="1100"/>
              <a:t>, IEEE TPDS, 2021.</a:t>
            </a:r>
          </a:p>
          <a:p>
            <a:pPr marL="285750" indent="-285750">
              <a:lnSpc>
                <a:spcPct val="120000"/>
              </a:lnSpc>
              <a:spcBef>
                <a:spcPts val="1000"/>
              </a:spcBef>
              <a:buFont typeface="Arial"/>
              <a:buChar char="•"/>
            </a:pPr>
            <a:r>
              <a:rPr lang="en-US" sz="1100" b="1"/>
              <a:t>Xu, Song, Yin, Song, Wang</a:t>
            </a:r>
            <a:r>
              <a:rPr lang="en-US" sz="1100"/>
              <a:t>, </a:t>
            </a:r>
            <a:r>
              <a:rPr lang="en-US" sz="1100" i="1"/>
              <a:t>Deep Self-Supervised Representation Learning for Free-Hand Sketch</a:t>
            </a:r>
            <a:r>
              <a:rPr lang="en-US" sz="1100"/>
              <a:t>, IEEE TPAMI, 2023.</a:t>
            </a:r>
          </a:p>
          <a:p>
            <a:pPr marL="285750" indent="-285750">
              <a:lnSpc>
                <a:spcPct val="120000"/>
              </a:lnSpc>
              <a:spcBef>
                <a:spcPts val="1000"/>
              </a:spcBef>
              <a:buFont typeface="Arial"/>
              <a:buChar char="•"/>
            </a:pPr>
            <a:r>
              <a:rPr lang="en-US" sz="1100" b="1"/>
              <a:t>Gagandeep et al.</a:t>
            </a:r>
            <a:r>
              <a:rPr lang="en-US" sz="1100"/>
              <a:t>, </a:t>
            </a:r>
            <a:r>
              <a:rPr lang="en-US" sz="1100" i="1"/>
              <a:t>Interactive System for Toddlers Using Doodle Recognition</a:t>
            </a:r>
            <a:r>
              <a:rPr lang="en-US" sz="1100"/>
              <a:t>, 2022 (regional conference).</a:t>
            </a:r>
          </a:p>
          <a:p>
            <a:pPr marL="285750" indent="-285750">
              <a:lnSpc>
                <a:spcPct val="120000"/>
              </a:lnSpc>
              <a:spcBef>
                <a:spcPts val="1000"/>
              </a:spcBef>
              <a:buFont typeface="Arial"/>
              <a:buChar char="•"/>
            </a:pPr>
            <a:r>
              <a:rPr lang="en-US" sz="1100" b="1"/>
              <a:t>Shafiq &amp; Gu</a:t>
            </a:r>
            <a:r>
              <a:rPr lang="en-US" sz="1100"/>
              <a:t>, </a:t>
            </a:r>
            <a:r>
              <a:rPr lang="en-US" sz="1100" i="1"/>
              <a:t>Deep Residual Learning for Image Recognition: A Survey</a:t>
            </a:r>
            <a:r>
              <a:rPr lang="en-US" sz="1100"/>
              <a:t>, Artificial Intelligence Review, Springer, 2022.</a:t>
            </a:r>
          </a:p>
          <a:p>
            <a:pPr marL="285750" indent="-285750">
              <a:lnSpc>
                <a:spcPct val="120000"/>
              </a:lnSpc>
              <a:spcBef>
                <a:spcPts val="1000"/>
              </a:spcBef>
              <a:buFont typeface="Arial"/>
              <a:buChar char="•"/>
            </a:pPr>
            <a:r>
              <a:rPr lang="en-US" sz="1100" b="1"/>
              <a:t>Sethi, Duhan, Gupta, Jain</a:t>
            </a:r>
            <a:r>
              <a:rPr lang="en-US" sz="1100"/>
              <a:t>, </a:t>
            </a:r>
            <a:r>
              <a:rPr lang="en-US" sz="1100" i="1"/>
              <a:t>Meta Analysis of Deep Learning Models for Doodle Recognition</a:t>
            </a:r>
            <a:r>
              <a:rPr lang="en-US" sz="1100"/>
              <a:t>, 2022 (institutional publication).</a:t>
            </a:r>
          </a:p>
          <a:p>
            <a:pPr marL="285750" indent="-285750">
              <a:lnSpc>
                <a:spcPct val="120000"/>
              </a:lnSpc>
              <a:spcBef>
                <a:spcPts val="1000"/>
              </a:spcBef>
              <a:buFont typeface="Arial"/>
              <a:buChar char="•"/>
            </a:pPr>
            <a:r>
              <a:rPr lang="en-US" sz="1100" b="1"/>
              <a:t>Xu, Joshi, Bresson</a:t>
            </a:r>
            <a:r>
              <a:rPr lang="en-US" sz="1100"/>
              <a:t>, </a:t>
            </a:r>
            <a:r>
              <a:rPr lang="en-US" sz="1100" i="1"/>
              <a:t>Multigraph Transformer for Free-Hand Sketch Recognition</a:t>
            </a:r>
            <a:r>
              <a:rPr lang="en-US" sz="1100"/>
              <a:t>, CVPR, 2023.</a:t>
            </a:r>
          </a:p>
          <a:p>
            <a:pPr marL="285750" indent="-285750">
              <a:lnSpc>
                <a:spcPct val="120000"/>
              </a:lnSpc>
              <a:spcBef>
                <a:spcPts val="1000"/>
              </a:spcBef>
              <a:buFont typeface="Arial"/>
              <a:buChar char="•"/>
            </a:pPr>
            <a:r>
              <a:rPr lang="en-US" sz="1100" b="1"/>
              <a:t>Jain, </a:t>
            </a:r>
            <a:r>
              <a:rPr lang="en-US" sz="1100" b="1" err="1"/>
              <a:t>Harisinghani</a:t>
            </a:r>
            <a:r>
              <a:rPr lang="en-US" sz="1100" b="1"/>
              <a:t>, </a:t>
            </a:r>
            <a:r>
              <a:rPr lang="en-US" sz="1100" b="1" err="1"/>
              <a:t>Gangar</a:t>
            </a:r>
            <a:r>
              <a:rPr lang="en-US" sz="1100" b="1"/>
              <a:t>, Kambli</a:t>
            </a:r>
            <a:r>
              <a:rPr lang="en-US" sz="1100"/>
              <a:t>, </a:t>
            </a:r>
            <a:r>
              <a:rPr lang="en-US" sz="1100" i="1" err="1"/>
              <a:t>DoodSearch</a:t>
            </a:r>
            <a:r>
              <a:rPr lang="en-US" sz="1100" i="1"/>
              <a:t> - OpenCV with Image Recognition</a:t>
            </a:r>
            <a:r>
              <a:rPr lang="en-US" sz="1100"/>
              <a:t>, student project/paper, 2021.</a:t>
            </a:r>
          </a:p>
          <a:p>
            <a:pPr marL="285750" indent="-285750">
              <a:lnSpc>
                <a:spcPct val="120000"/>
              </a:lnSpc>
              <a:spcBef>
                <a:spcPts val="1000"/>
              </a:spcBef>
              <a:buFont typeface="Arial"/>
              <a:buChar char="•"/>
            </a:pPr>
            <a:r>
              <a:rPr lang="en-US" sz="1100" b="1"/>
              <a:t>Xu, Hospedales, Yin, Song, Xiang, Wang</a:t>
            </a:r>
            <a:r>
              <a:rPr lang="en-US" sz="1100"/>
              <a:t>, </a:t>
            </a:r>
            <a:r>
              <a:rPr lang="en-US" sz="1100" i="1"/>
              <a:t>Deep Learning for Free-Hand Sketch</a:t>
            </a:r>
            <a:r>
              <a:rPr lang="en-US" sz="1100"/>
              <a:t>, IEEE TPAMI, 2018.</a:t>
            </a:r>
          </a:p>
          <a:p>
            <a:pPr marL="285750" indent="-285750">
              <a:lnSpc>
                <a:spcPct val="120000"/>
              </a:lnSpc>
              <a:spcBef>
                <a:spcPts val="1000"/>
              </a:spcBef>
              <a:buFont typeface="Arial"/>
              <a:buChar char="•"/>
            </a:pPr>
            <a:r>
              <a:rPr lang="en-US" sz="1100">
                <a:ea typeface="+mn-lt"/>
                <a:cs typeface="+mn-lt"/>
                <a:hlinkClick r:id="rId3"/>
              </a:rPr>
              <a:t>http://shutterstock.com/search/ai-goodbye</a:t>
            </a:r>
            <a:endParaRPr lang="en-US" sz="1100"/>
          </a:p>
          <a:p>
            <a:pPr marL="285750" indent="-285750">
              <a:lnSpc>
                <a:spcPct val="120000"/>
              </a:lnSpc>
              <a:spcBef>
                <a:spcPts val="1000"/>
              </a:spcBef>
              <a:buFont typeface="Arial"/>
              <a:buChar char="•"/>
            </a:pPr>
            <a:r>
              <a:rPr lang="en-US" sz="1100"/>
              <a:t>All images which are animated were generated with help of ChatGPT</a:t>
            </a:r>
          </a:p>
          <a:p>
            <a:pPr marL="285750" indent="-285750">
              <a:lnSpc>
                <a:spcPct val="120000"/>
              </a:lnSpc>
              <a:spcBef>
                <a:spcPts val="1000"/>
              </a:spcBef>
              <a:buFont typeface="Arial"/>
              <a:buChar char="•"/>
            </a:pPr>
            <a:endParaRPr lang="en-US" sz="1100"/>
          </a:p>
          <a:p>
            <a:endParaRPr lang="en-US"/>
          </a:p>
        </p:txBody>
      </p:sp>
    </p:spTree>
    <p:extLst>
      <p:ext uri="{BB962C8B-B14F-4D97-AF65-F5344CB8AC3E}">
        <p14:creationId xmlns:p14="http://schemas.microsoft.com/office/powerpoint/2010/main" val="14186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8C6E-9A4D-38A1-333E-0B863CD6E054}"/>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304B2804-4203-1E42-8AB5-B59802FCA8D0}"/>
              </a:ext>
            </a:extLst>
          </p:cNvPr>
          <p:cNvSpPr txBox="1">
            <a:spLocks/>
          </p:cNvSpPr>
          <p:nvPr/>
        </p:nvSpPr>
        <p:spPr>
          <a:xfrm>
            <a:off x="739051" y="764232"/>
            <a:ext cx="10006445" cy="12937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4200"/>
              <a:t>          LSTM Model (Strokes Data)</a:t>
            </a:r>
            <a:endParaRPr lang="en-US"/>
          </a:p>
        </p:txBody>
      </p:sp>
      <p:sp>
        <p:nvSpPr>
          <p:cNvPr id="20" name="TextBox 19">
            <a:extLst>
              <a:ext uri="{FF2B5EF4-FFF2-40B4-BE49-F238E27FC236}">
                <a16:creationId xmlns:a16="http://schemas.microsoft.com/office/drawing/2014/main" id="{94C3DB79-7260-E647-34FF-8086DBFFB450}"/>
              </a:ext>
            </a:extLst>
          </p:cNvPr>
          <p:cNvSpPr txBox="1"/>
          <p:nvPr/>
        </p:nvSpPr>
        <p:spPr>
          <a:xfrm>
            <a:off x="553324" y="1504868"/>
            <a:ext cx="623693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sz="1600">
                <a:latin typeface="Neue Haas Grotesk Text Pro"/>
                <a:ea typeface="+mn-lt"/>
                <a:cs typeface="+mn-lt"/>
              </a:rPr>
              <a:t>LSTM (Long Short-Term Memory) is a RNN  designed to learn sequences and retain long-term dependencies. </a:t>
            </a:r>
            <a:endParaRPr lang="en-US" sz="1600">
              <a:latin typeface="Neue Haas Grotesk Text Pro"/>
            </a:endParaRPr>
          </a:p>
          <a:p>
            <a:pPr marL="285750" indent="-285750" algn="just">
              <a:buFont typeface="Wingdings"/>
              <a:buChar char="Ø"/>
            </a:pPr>
            <a:endParaRPr lang="en-US" sz="1600">
              <a:latin typeface="Neue Haas Grotesk Text Pro"/>
              <a:ea typeface="+mn-lt"/>
              <a:cs typeface="+mn-lt"/>
            </a:endParaRPr>
          </a:p>
          <a:p>
            <a:pPr marL="285750" indent="-285750" algn="just">
              <a:buFont typeface="Wingdings"/>
              <a:buChar char="Ø"/>
            </a:pPr>
            <a:r>
              <a:rPr lang="en-US" sz="1600">
                <a:latin typeface="Neue Haas Grotesk Text Pro"/>
                <a:ea typeface="+mn-lt"/>
                <a:cs typeface="+mn-lt"/>
              </a:rPr>
              <a:t>In stroke data, each sketch is a sequence of pen movements (x, y, pen status over time). </a:t>
            </a:r>
          </a:p>
          <a:p>
            <a:pPr marL="285750" indent="-285750" algn="just">
              <a:buFont typeface="Wingdings"/>
              <a:buChar char="Ø"/>
            </a:pPr>
            <a:endParaRPr lang="en-US" sz="1600">
              <a:latin typeface="Neue Haas Grotesk Text Pro"/>
              <a:ea typeface="+mn-lt"/>
              <a:cs typeface="+mn-lt"/>
            </a:endParaRPr>
          </a:p>
          <a:p>
            <a:pPr marL="285750" indent="-285750" algn="just">
              <a:buFont typeface="Wingdings"/>
              <a:buChar char="Ø"/>
            </a:pPr>
            <a:r>
              <a:rPr lang="en-US" sz="1600">
                <a:latin typeface="Neue Haas Grotesk Text Pro"/>
                <a:ea typeface="+mn-lt"/>
                <a:cs typeface="+mn-lt"/>
              </a:rPr>
              <a:t>By processing strokes step-by-step, LSTM can remember important patterns (like loops, angles, or pauses) over time.</a:t>
            </a:r>
            <a:endParaRPr lang="en-US" sz="1600">
              <a:latin typeface="Neue Haas Grotesk Text Pro"/>
              <a:ea typeface="Calibri" panose="020F0502020204030204"/>
              <a:cs typeface="Calibri" panose="020F0502020204030204"/>
            </a:endParaRPr>
          </a:p>
          <a:p>
            <a:pPr marL="285750" indent="-285750" algn="just">
              <a:buFont typeface="Wingdings"/>
              <a:buChar char="Ø"/>
            </a:pPr>
            <a:r>
              <a:rPr lang="en-US" sz="1600" b="1">
                <a:latin typeface="Neue Haas Grotesk Text Pro"/>
                <a:ea typeface="+mn-lt"/>
                <a:cs typeface="+mn-lt"/>
              </a:rPr>
              <a:t>Masking → LSTM → Dense → Dropout → Dense (SoftMax)</a:t>
            </a:r>
            <a:endParaRPr lang="en-US" sz="1600" b="1">
              <a:latin typeface="Neue Haas Grotesk Text Pro"/>
              <a:ea typeface="Calibri"/>
              <a:cs typeface="Calibri"/>
            </a:endParaRPr>
          </a:p>
          <a:p>
            <a:pPr marL="285750" indent="-285750" algn="just">
              <a:buFont typeface="Wingdings"/>
              <a:buChar char="Ø"/>
            </a:pPr>
            <a:endParaRPr lang="en-US" sz="1600">
              <a:latin typeface="Neue Haas Grotesk Text Pro"/>
              <a:ea typeface="Calibri"/>
              <a:cs typeface="Calibri"/>
            </a:endParaRPr>
          </a:p>
          <a:p>
            <a:pPr marL="285750" indent="-285750" algn="just">
              <a:buFont typeface="Wingdings"/>
              <a:buChar char="Ø"/>
            </a:pPr>
            <a:r>
              <a:rPr lang="en-US" sz="1600">
                <a:latin typeface="Neue Haas Grotesk Text Pro"/>
                <a:ea typeface="Calibri"/>
                <a:cs typeface="Calibri"/>
              </a:rPr>
              <a:t>Key Challenges Included Replicating the strokes data collection at inference. , and processing it for model to predict</a:t>
            </a:r>
          </a:p>
          <a:p>
            <a:pPr marL="285750" indent="-285750" algn="just">
              <a:buFont typeface="Wingdings"/>
              <a:buChar char="Ø"/>
            </a:pPr>
            <a:r>
              <a:rPr lang="en-US" sz="1600">
                <a:latin typeface="Neue Haas Grotesk Text Pro"/>
                <a:ea typeface="Calibri"/>
                <a:cs typeface="Calibri"/>
              </a:rPr>
              <a:t>Other Challenges were capturing long term memory retention in RNNs, and hence </a:t>
            </a:r>
            <a:r>
              <a:rPr lang="en-US" sz="1600" err="1">
                <a:latin typeface="Neue Haas Grotesk Text Pro"/>
                <a:ea typeface="Calibri"/>
                <a:cs typeface="Calibri"/>
              </a:rPr>
              <a:t>optimised</a:t>
            </a:r>
            <a:r>
              <a:rPr lang="en-US" sz="1600">
                <a:latin typeface="Neue Haas Grotesk Text Pro"/>
                <a:ea typeface="Calibri"/>
                <a:cs typeface="Calibri"/>
              </a:rPr>
              <a:t> LSTM layers.</a:t>
            </a:r>
          </a:p>
          <a:p>
            <a:pPr marL="285750" indent="-285750" algn="just">
              <a:buFont typeface="Wingdings"/>
              <a:buChar char="Ø"/>
            </a:pPr>
            <a:r>
              <a:rPr lang="en-US" sz="1600">
                <a:latin typeface="Neue Haas Grotesk Text Pro"/>
                <a:ea typeface="Calibri"/>
                <a:cs typeface="Calibri"/>
              </a:rPr>
              <a:t>Used 20K samples per class to train the model</a:t>
            </a:r>
          </a:p>
          <a:p>
            <a:pPr marL="285750" indent="-285750" algn="just">
              <a:buFont typeface="Wingdings"/>
              <a:buChar char="Ø"/>
            </a:pPr>
            <a:endParaRPr lang="en-US" sz="1600">
              <a:latin typeface="Neue Haas Grotesk Text Pro"/>
              <a:ea typeface="Calibri"/>
              <a:cs typeface="Calibri"/>
            </a:endParaRPr>
          </a:p>
          <a:p>
            <a:pPr marL="285750" indent="-285750" algn="just">
              <a:buFont typeface="Wingdings"/>
              <a:buChar char="Ø"/>
            </a:pPr>
            <a:endParaRPr lang="en-US" sz="1600">
              <a:latin typeface="Neue Haas Grotesk Text Pro"/>
              <a:ea typeface="Calibri"/>
              <a:cs typeface="Calibri"/>
            </a:endParaRPr>
          </a:p>
        </p:txBody>
      </p:sp>
      <p:pic>
        <p:nvPicPr>
          <p:cNvPr id="22" name="Picture 21" descr="A graph with a line drawn on it&#10;&#10;AI-generated content may be incorrect.">
            <a:extLst>
              <a:ext uri="{FF2B5EF4-FFF2-40B4-BE49-F238E27FC236}">
                <a16:creationId xmlns:a16="http://schemas.microsoft.com/office/drawing/2014/main" id="{E6797546-0D3F-D655-8FBA-4717F091D95E}"/>
              </a:ext>
            </a:extLst>
          </p:cNvPr>
          <p:cNvPicPr>
            <a:picLocks noChangeAspect="1"/>
          </p:cNvPicPr>
          <p:nvPr/>
        </p:nvPicPr>
        <p:blipFill>
          <a:blip r:embed="rId3"/>
          <a:stretch>
            <a:fillRect/>
          </a:stretch>
        </p:blipFill>
        <p:spPr>
          <a:xfrm>
            <a:off x="9382512" y="1577945"/>
            <a:ext cx="2889597" cy="2187866"/>
          </a:xfrm>
          <a:prstGeom prst="rect">
            <a:avLst/>
          </a:prstGeom>
        </p:spPr>
      </p:pic>
      <p:sp>
        <p:nvSpPr>
          <p:cNvPr id="26" name="TextBox 25">
            <a:extLst>
              <a:ext uri="{FF2B5EF4-FFF2-40B4-BE49-F238E27FC236}">
                <a16:creationId xmlns:a16="http://schemas.microsoft.com/office/drawing/2014/main" id="{00ACE8AF-2051-8D55-7679-C416A03A1505}"/>
              </a:ext>
            </a:extLst>
          </p:cNvPr>
          <p:cNvSpPr txBox="1"/>
          <p:nvPr/>
        </p:nvSpPr>
        <p:spPr>
          <a:xfrm>
            <a:off x="7208729" y="4194641"/>
            <a:ext cx="2121903" cy="4308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ea typeface="Calibri"/>
                <a:cs typeface="Calibri"/>
              </a:rPr>
              <a:t>Inference Data Processed from Strokes at </a:t>
            </a:r>
            <a:r>
              <a:rPr lang="en-US" sz="1100" err="1">
                <a:ea typeface="Calibri"/>
                <a:cs typeface="Calibri"/>
              </a:rPr>
              <a:t>realtime</a:t>
            </a:r>
            <a:endParaRPr lang="en-US" sz="1100">
              <a:ea typeface="Calibri"/>
              <a:cs typeface="Calibri"/>
            </a:endParaRPr>
          </a:p>
        </p:txBody>
      </p:sp>
      <p:sp>
        <p:nvSpPr>
          <p:cNvPr id="28" name="TextBox 27">
            <a:extLst>
              <a:ext uri="{FF2B5EF4-FFF2-40B4-BE49-F238E27FC236}">
                <a16:creationId xmlns:a16="http://schemas.microsoft.com/office/drawing/2014/main" id="{A77BE427-BDA8-CF8E-E1F2-5A6848CD5E8D}"/>
              </a:ext>
            </a:extLst>
          </p:cNvPr>
          <p:cNvSpPr txBox="1"/>
          <p:nvPr/>
        </p:nvSpPr>
        <p:spPr>
          <a:xfrm>
            <a:off x="9813497" y="3766132"/>
            <a:ext cx="203139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ea typeface="Calibri"/>
                <a:cs typeface="Calibri"/>
              </a:rPr>
              <a:t>Training Data Processed from Strokes Dataset</a:t>
            </a:r>
            <a:endParaRPr lang="en-US" sz="1100"/>
          </a:p>
        </p:txBody>
      </p:sp>
      <p:pic>
        <p:nvPicPr>
          <p:cNvPr id="30" name="Picture 29" descr="A black and white image of a bird&#10;&#10;AI-generated content may be incorrect.">
            <a:extLst>
              <a:ext uri="{FF2B5EF4-FFF2-40B4-BE49-F238E27FC236}">
                <a16:creationId xmlns:a16="http://schemas.microsoft.com/office/drawing/2014/main" id="{49DDA61F-5E4D-4D49-B6DB-B65E23869044}"/>
              </a:ext>
            </a:extLst>
          </p:cNvPr>
          <p:cNvPicPr>
            <a:picLocks noChangeAspect="1"/>
          </p:cNvPicPr>
          <p:nvPr/>
        </p:nvPicPr>
        <p:blipFill>
          <a:blip r:embed="rId4"/>
          <a:stretch>
            <a:fillRect/>
          </a:stretch>
        </p:blipFill>
        <p:spPr>
          <a:xfrm>
            <a:off x="7394809" y="4661907"/>
            <a:ext cx="1938194" cy="1972830"/>
          </a:xfrm>
          <a:prstGeom prst="rect">
            <a:avLst/>
          </a:prstGeom>
        </p:spPr>
      </p:pic>
      <p:sp>
        <p:nvSpPr>
          <p:cNvPr id="32" name="TextBox 31">
            <a:extLst>
              <a:ext uri="{FF2B5EF4-FFF2-40B4-BE49-F238E27FC236}">
                <a16:creationId xmlns:a16="http://schemas.microsoft.com/office/drawing/2014/main" id="{79FCCD8A-F8E7-DD73-3327-BEA35B5313F7}"/>
              </a:ext>
            </a:extLst>
          </p:cNvPr>
          <p:cNvSpPr txBox="1"/>
          <p:nvPr/>
        </p:nvSpPr>
        <p:spPr>
          <a:xfrm>
            <a:off x="8363730" y="6398355"/>
            <a:ext cx="3266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Training Data Strokes plotted in each timestep: Flower and Ice cream Examples</a:t>
            </a:r>
          </a:p>
        </p:txBody>
      </p:sp>
      <p:pic>
        <p:nvPicPr>
          <p:cNvPr id="34" name="Picture 33" descr="A white background with black text&#10;&#10;AI-generated content may be incorrect.">
            <a:extLst>
              <a:ext uri="{FF2B5EF4-FFF2-40B4-BE49-F238E27FC236}">
                <a16:creationId xmlns:a16="http://schemas.microsoft.com/office/drawing/2014/main" id="{247A9428-AC32-72A4-49DB-EEA2678F5484}"/>
              </a:ext>
            </a:extLst>
          </p:cNvPr>
          <p:cNvPicPr>
            <a:picLocks noChangeAspect="1"/>
          </p:cNvPicPr>
          <p:nvPr/>
        </p:nvPicPr>
        <p:blipFill>
          <a:blip r:embed="rId5"/>
          <a:stretch>
            <a:fillRect/>
          </a:stretch>
        </p:blipFill>
        <p:spPr>
          <a:xfrm>
            <a:off x="10223523" y="4467174"/>
            <a:ext cx="1967057" cy="1984376"/>
          </a:xfrm>
          <a:prstGeom prst="rect">
            <a:avLst/>
          </a:prstGeom>
        </p:spPr>
      </p:pic>
      <p:pic>
        <p:nvPicPr>
          <p:cNvPr id="2" name="Picture 1" descr="A graph with lines and numbers&#10;&#10;AI-generated content may be incorrect.">
            <a:extLst>
              <a:ext uri="{FF2B5EF4-FFF2-40B4-BE49-F238E27FC236}">
                <a16:creationId xmlns:a16="http://schemas.microsoft.com/office/drawing/2014/main" id="{DFED338C-B620-6C20-458E-69B513ABD598}"/>
              </a:ext>
            </a:extLst>
          </p:cNvPr>
          <p:cNvPicPr>
            <a:picLocks noChangeAspect="1"/>
          </p:cNvPicPr>
          <p:nvPr/>
        </p:nvPicPr>
        <p:blipFill>
          <a:blip r:embed="rId6"/>
          <a:stretch>
            <a:fillRect/>
          </a:stretch>
        </p:blipFill>
        <p:spPr>
          <a:xfrm>
            <a:off x="6842386" y="1408452"/>
            <a:ext cx="2854378" cy="2804411"/>
          </a:xfrm>
          <a:prstGeom prst="rect">
            <a:avLst/>
          </a:prstGeom>
        </p:spPr>
      </p:pic>
    </p:spTree>
    <p:extLst>
      <p:ext uri="{BB962C8B-B14F-4D97-AF65-F5344CB8AC3E}">
        <p14:creationId xmlns:p14="http://schemas.microsoft.com/office/powerpoint/2010/main" val="258076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A05D-DC6E-471A-B98C-5709852F112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8351F05-7D4A-9B38-D82C-6E8B74CE6AC2}"/>
              </a:ext>
            </a:extLst>
          </p:cNvPr>
          <p:cNvSpPr txBox="1"/>
          <p:nvPr/>
        </p:nvSpPr>
        <p:spPr>
          <a:xfrm>
            <a:off x="380597" y="1923697"/>
            <a:ext cx="527471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a:ea typeface="+mn-lt"/>
                <a:cs typeface="+mn-lt"/>
              </a:rPr>
              <a:t>Trained the model on Strokes data, and results reflect accuracy saturating after 5 epochs.</a:t>
            </a:r>
            <a:endParaRPr lang="en-US" sz="1600"/>
          </a:p>
          <a:p>
            <a:pPr marL="285750" indent="-285750">
              <a:buFont typeface="Wingdings"/>
              <a:buChar char="Ø"/>
            </a:pPr>
            <a:endParaRPr lang="en-US" sz="1600">
              <a:ea typeface="Calibri"/>
              <a:cs typeface="Calibri"/>
            </a:endParaRPr>
          </a:p>
          <a:p>
            <a:pPr marL="285750" indent="-285750">
              <a:buFont typeface="Wingdings"/>
              <a:buChar char="Ø"/>
            </a:pPr>
            <a:r>
              <a:rPr lang="en-US" sz="1600">
                <a:ea typeface="Calibri"/>
                <a:cs typeface="Calibri"/>
              </a:rPr>
              <a:t>LSTM are good for these datasets as they are faster to train than its counterpart </a:t>
            </a:r>
            <a:r>
              <a:rPr lang="en-US" sz="1600" err="1">
                <a:ea typeface="Calibri"/>
                <a:cs typeface="Calibri"/>
              </a:rPr>
              <a:t>ConvLSTM</a:t>
            </a:r>
            <a:r>
              <a:rPr lang="en-US" sz="1600">
                <a:ea typeface="Calibri"/>
                <a:cs typeface="Calibri"/>
              </a:rPr>
              <a:t>, and faster at inference as well with lesser number of parameters.</a:t>
            </a:r>
          </a:p>
          <a:p>
            <a:pPr marL="285750" indent="-285750">
              <a:buFont typeface="Wingdings"/>
              <a:buChar char="Ø"/>
            </a:pPr>
            <a:r>
              <a:rPr lang="en-US" sz="1600" b="1">
                <a:ea typeface="Calibri"/>
                <a:cs typeface="Calibri"/>
              </a:rPr>
              <a:t>Research Paper Comparison: </a:t>
            </a:r>
            <a:r>
              <a:rPr lang="en-US" sz="1600" err="1">
                <a:ea typeface="+mn-lt"/>
                <a:cs typeface="+mn-lt"/>
              </a:rPr>
              <a:t>SketchFormer</a:t>
            </a:r>
            <a:r>
              <a:rPr lang="en-US" sz="1600">
                <a:ea typeface="+mn-lt"/>
                <a:cs typeface="+mn-lt"/>
              </a:rPr>
              <a:t> by Parihar et al (2020) got 83.98% for RNN based models for similar dataset.</a:t>
            </a:r>
            <a:endParaRPr lang="en-US" sz="1600" b="1">
              <a:ea typeface="+mn-lt"/>
              <a:cs typeface="+mn-lt"/>
            </a:endParaRPr>
          </a:p>
          <a:p>
            <a:pPr marL="285750" indent="-285750">
              <a:buFont typeface="Wingdings"/>
              <a:buChar char="Ø"/>
            </a:pPr>
            <a:endParaRPr lang="en-US" sz="1600">
              <a:ea typeface="Calibri"/>
              <a:cs typeface="Calibri"/>
            </a:endParaRPr>
          </a:p>
          <a:p>
            <a:pPr marL="285750" indent="-285750">
              <a:buFont typeface="Wingdings"/>
              <a:buChar char="Ø"/>
            </a:pPr>
            <a:r>
              <a:rPr lang="en-US" sz="1600">
                <a:ea typeface="Calibri"/>
                <a:cs typeface="Calibri"/>
              </a:rPr>
              <a:t>Number of Parameters: </a:t>
            </a:r>
            <a:r>
              <a:rPr lang="en-US" sz="1600">
                <a:ea typeface="+mn-lt"/>
                <a:cs typeface="+mn-lt"/>
              </a:rPr>
              <a:t>395288 and Total Size of Model : 1.51 MB and </a:t>
            </a:r>
            <a:r>
              <a:rPr lang="en-US" sz="1600" b="1">
                <a:ea typeface="+mn-lt"/>
                <a:cs typeface="+mn-lt"/>
              </a:rPr>
              <a:t>Test Dataset Accuracy 81.93%</a:t>
            </a:r>
            <a:r>
              <a:rPr lang="en-US" sz="1600">
                <a:ea typeface="+mn-lt"/>
                <a:cs typeface="+mn-lt"/>
              </a:rPr>
              <a:t> and Loss 0.6170</a:t>
            </a:r>
          </a:p>
          <a:p>
            <a:pPr marL="285750" indent="-285750">
              <a:buFont typeface="Wingdings"/>
              <a:buChar char="Ø"/>
            </a:pPr>
            <a:r>
              <a:rPr lang="en-US" sz="1600">
                <a:ea typeface="Calibri"/>
                <a:cs typeface="Calibri"/>
              </a:rPr>
              <a:t>Please note we are showcasing final results.</a:t>
            </a:r>
          </a:p>
        </p:txBody>
      </p:sp>
      <p:sp>
        <p:nvSpPr>
          <p:cNvPr id="8" name="TextBox 7">
            <a:extLst>
              <a:ext uri="{FF2B5EF4-FFF2-40B4-BE49-F238E27FC236}">
                <a16:creationId xmlns:a16="http://schemas.microsoft.com/office/drawing/2014/main" id="{5356F0C0-F76F-CDF3-93F9-95A82E62FE8E}"/>
              </a:ext>
            </a:extLst>
          </p:cNvPr>
          <p:cNvSpPr txBox="1"/>
          <p:nvPr/>
        </p:nvSpPr>
        <p:spPr>
          <a:xfrm>
            <a:off x="5985092" y="5237410"/>
            <a:ext cx="51322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Training Results: Accuracy Values and Loss Values  over epochs</a:t>
            </a:r>
          </a:p>
        </p:txBody>
      </p:sp>
      <p:pic>
        <p:nvPicPr>
          <p:cNvPr id="3" name="Picture 2" descr="A graph with a line&#10;&#10;AI-generated content may be incorrect.">
            <a:extLst>
              <a:ext uri="{FF2B5EF4-FFF2-40B4-BE49-F238E27FC236}">
                <a16:creationId xmlns:a16="http://schemas.microsoft.com/office/drawing/2014/main" id="{24B16C9A-0532-CF93-7AA7-1369A3335EBD}"/>
              </a:ext>
            </a:extLst>
          </p:cNvPr>
          <p:cNvPicPr>
            <a:picLocks noChangeAspect="1"/>
          </p:cNvPicPr>
          <p:nvPr/>
        </p:nvPicPr>
        <p:blipFill>
          <a:blip r:embed="rId3"/>
          <a:stretch>
            <a:fillRect/>
          </a:stretch>
        </p:blipFill>
        <p:spPr>
          <a:xfrm>
            <a:off x="8856344" y="2391964"/>
            <a:ext cx="3402390" cy="2718392"/>
          </a:xfrm>
          <a:prstGeom prst="rect">
            <a:avLst/>
          </a:prstGeom>
        </p:spPr>
      </p:pic>
      <p:pic>
        <p:nvPicPr>
          <p:cNvPr id="12" name="Picture 11" descr="A black and white image of a bird&#10;&#10;AI-generated content may be incorrect.">
            <a:extLst>
              <a:ext uri="{FF2B5EF4-FFF2-40B4-BE49-F238E27FC236}">
                <a16:creationId xmlns:a16="http://schemas.microsoft.com/office/drawing/2014/main" id="{BFC06555-5152-C3B7-D668-3CC05A97797E}"/>
              </a:ext>
            </a:extLst>
          </p:cNvPr>
          <p:cNvPicPr>
            <a:picLocks noChangeAspect="1"/>
          </p:cNvPicPr>
          <p:nvPr/>
        </p:nvPicPr>
        <p:blipFill>
          <a:blip r:embed="rId4"/>
          <a:stretch>
            <a:fillRect/>
          </a:stretch>
        </p:blipFill>
        <p:spPr>
          <a:xfrm>
            <a:off x="10259645" y="-2353"/>
            <a:ext cx="1933764" cy="2057794"/>
          </a:xfrm>
          <a:prstGeom prst="rect">
            <a:avLst/>
          </a:prstGeom>
        </p:spPr>
      </p:pic>
      <p:sp>
        <p:nvSpPr>
          <p:cNvPr id="7" name="Title 1">
            <a:extLst>
              <a:ext uri="{FF2B5EF4-FFF2-40B4-BE49-F238E27FC236}">
                <a16:creationId xmlns:a16="http://schemas.microsoft.com/office/drawing/2014/main" id="{39DB3389-626A-42A1-BC0E-53A8B54645FF}"/>
              </a:ext>
            </a:extLst>
          </p:cNvPr>
          <p:cNvSpPr txBox="1">
            <a:spLocks/>
          </p:cNvSpPr>
          <p:nvPr/>
        </p:nvSpPr>
        <p:spPr>
          <a:xfrm>
            <a:off x="739051" y="751532"/>
            <a:ext cx="10006445" cy="129378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4200"/>
              <a:t>          LSTM Model (Strokes Data)</a:t>
            </a:r>
            <a:endParaRPr lang="en-US"/>
          </a:p>
        </p:txBody>
      </p:sp>
      <p:pic>
        <p:nvPicPr>
          <p:cNvPr id="2" name="Picture 1" descr="A graph with a line&#10;&#10;AI-generated content may be incorrect.">
            <a:extLst>
              <a:ext uri="{FF2B5EF4-FFF2-40B4-BE49-F238E27FC236}">
                <a16:creationId xmlns:a16="http://schemas.microsoft.com/office/drawing/2014/main" id="{FFE67C1C-9551-74C4-D869-EBCE43AEDB20}"/>
              </a:ext>
            </a:extLst>
          </p:cNvPr>
          <p:cNvPicPr>
            <a:picLocks noChangeAspect="1"/>
          </p:cNvPicPr>
          <p:nvPr/>
        </p:nvPicPr>
        <p:blipFill>
          <a:blip r:embed="rId5"/>
          <a:stretch>
            <a:fillRect/>
          </a:stretch>
        </p:blipFill>
        <p:spPr>
          <a:xfrm>
            <a:off x="5534325" y="2391964"/>
            <a:ext cx="3417606" cy="2599525"/>
          </a:xfrm>
          <a:prstGeom prst="rect">
            <a:avLst/>
          </a:prstGeom>
        </p:spPr>
      </p:pic>
    </p:spTree>
    <p:extLst>
      <p:ext uri="{BB962C8B-B14F-4D97-AF65-F5344CB8AC3E}">
        <p14:creationId xmlns:p14="http://schemas.microsoft.com/office/powerpoint/2010/main" val="65339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53FB9-2E3D-130A-1A66-98693B7AD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552EE-3C71-6C8E-71F7-F2A726106EAF}"/>
              </a:ext>
            </a:extLst>
          </p:cNvPr>
          <p:cNvSpPr>
            <a:spLocks noGrp="1"/>
          </p:cNvSpPr>
          <p:nvPr>
            <p:ph type="title"/>
          </p:nvPr>
        </p:nvSpPr>
        <p:spPr>
          <a:xfrm>
            <a:off x="1583500" y="302505"/>
            <a:ext cx="10006445" cy="1293785"/>
          </a:xfrm>
        </p:spPr>
        <p:txBody>
          <a:bodyPr/>
          <a:lstStyle/>
          <a:p>
            <a:r>
              <a:rPr lang="en-US" sz="4200" err="1"/>
              <a:t>ConvLSTM</a:t>
            </a:r>
            <a:r>
              <a:rPr lang="en-US" sz="4200"/>
              <a:t> Model (For Strokes Data)</a:t>
            </a:r>
            <a:endParaRPr lang="en-US"/>
          </a:p>
        </p:txBody>
      </p:sp>
      <p:sp>
        <p:nvSpPr>
          <p:cNvPr id="6" name="TextBox 5">
            <a:extLst>
              <a:ext uri="{FF2B5EF4-FFF2-40B4-BE49-F238E27FC236}">
                <a16:creationId xmlns:a16="http://schemas.microsoft.com/office/drawing/2014/main" id="{31BE9604-CC02-6075-EF25-64A6C0AD220A}"/>
              </a:ext>
            </a:extLst>
          </p:cNvPr>
          <p:cNvSpPr txBox="1"/>
          <p:nvPr/>
        </p:nvSpPr>
        <p:spPr>
          <a:xfrm>
            <a:off x="899094" y="1592885"/>
            <a:ext cx="5948343"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err="1">
                <a:ea typeface="+mn-lt"/>
                <a:cs typeface="+mn-lt"/>
              </a:rPr>
              <a:t>ConvLSTM</a:t>
            </a:r>
            <a:r>
              <a:rPr lang="en-US" sz="1600">
                <a:ea typeface="+mn-lt"/>
                <a:cs typeface="+mn-lt"/>
              </a:rPr>
              <a:t> (Convolutional Long Short-Term Memory) extends LSTM by integrating convolutional operations, allowing it to capture both spatial and temporal dependencies in sequential data. </a:t>
            </a:r>
            <a:endParaRPr lang="en-US" sz="1600"/>
          </a:p>
          <a:p>
            <a:pPr marL="285750" indent="-285750">
              <a:buFont typeface="Wingdings"/>
              <a:buChar char="Ø"/>
            </a:pPr>
            <a:endParaRPr lang="en-US" sz="1600">
              <a:ea typeface="+mn-lt"/>
              <a:cs typeface="+mn-lt"/>
            </a:endParaRPr>
          </a:p>
          <a:p>
            <a:pPr marL="285750" indent="-285750">
              <a:buFont typeface="Wingdings"/>
              <a:buChar char="Ø"/>
            </a:pPr>
            <a:r>
              <a:rPr lang="en-US" sz="1600">
                <a:ea typeface="+mn-lt"/>
                <a:cs typeface="+mn-lt"/>
              </a:rPr>
              <a:t>By processing strokes as sequences of image-like patches, </a:t>
            </a:r>
            <a:r>
              <a:rPr lang="en-US" sz="1600" err="1">
                <a:ea typeface="+mn-lt"/>
                <a:cs typeface="+mn-lt"/>
              </a:rPr>
              <a:t>ConvLSTM</a:t>
            </a:r>
            <a:r>
              <a:rPr lang="en-US" sz="1600">
                <a:ea typeface="+mn-lt"/>
                <a:cs typeface="+mn-lt"/>
              </a:rPr>
              <a:t> learns spatially-aware motion patterns (e.g., shape build-up, stroke overlaps). </a:t>
            </a:r>
          </a:p>
          <a:p>
            <a:pPr marL="285750" indent="-285750">
              <a:buFont typeface="Wingdings"/>
              <a:buChar char="Ø"/>
            </a:pPr>
            <a:endParaRPr lang="en-US" sz="1600">
              <a:ea typeface="+mn-lt"/>
              <a:cs typeface="+mn-lt"/>
            </a:endParaRPr>
          </a:p>
          <a:p>
            <a:pPr marL="285750" indent="-285750">
              <a:buFont typeface="Wingdings"/>
              <a:buChar char="Ø"/>
            </a:pPr>
            <a:r>
              <a:rPr lang="en-US" sz="1600" err="1">
                <a:ea typeface="+mn-lt"/>
                <a:cs typeface="+mn-lt"/>
              </a:rPr>
              <a:t>ConvLSTM</a:t>
            </a:r>
            <a:r>
              <a:rPr lang="en-US" sz="1600">
                <a:ea typeface="+mn-lt"/>
                <a:cs typeface="+mn-lt"/>
              </a:rPr>
              <a:t> is well-suited for these datasets when spatial patterns within stroke sequences matter more, though training is slower and heavier than standard LSTM due to higher complexity. </a:t>
            </a:r>
            <a:endParaRPr lang="en-US" sz="1600"/>
          </a:p>
          <a:p>
            <a:pPr marL="285750" indent="-285750">
              <a:buFont typeface="Wingdings"/>
              <a:buChar char="Ø"/>
            </a:pPr>
            <a:endParaRPr lang="en-US" sz="1600">
              <a:ea typeface="+mn-lt"/>
              <a:cs typeface="+mn-lt"/>
            </a:endParaRPr>
          </a:p>
          <a:p>
            <a:pPr marL="285750" indent="-285750">
              <a:buFont typeface="Wingdings"/>
              <a:buChar char="Ø"/>
            </a:pPr>
            <a:r>
              <a:rPr lang="en-US" sz="1600">
                <a:ea typeface="+mn-lt"/>
                <a:cs typeface="+mn-lt"/>
              </a:rPr>
              <a:t>Reshape → </a:t>
            </a:r>
            <a:r>
              <a:rPr lang="en-US" sz="1600" err="1">
                <a:ea typeface="+mn-lt"/>
                <a:cs typeface="+mn-lt"/>
              </a:rPr>
              <a:t>ConvLSTM</a:t>
            </a:r>
            <a:r>
              <a:rPr lang="en-US" sz="1600">
                <a:ea typeface="+mn-lt"/>
                <a:cs typeface="+mn-lt"/>
              </a:rPr>
              <a:t> → Flatten → Dense → Dropout → Dense (</a:t>
            </a:r>
            <a:r>
              <a:rPr lang="en-US" sz="1600" err="1">
                <a:ea typeface="+mn-lt"/>
                <a:cs typeface="+mn-lt"/>
              </a:rPr>
              <a:t>Softmax</a:t>
            </a:r>
            <a:r>
              <a:rPr lang="en-US" sz="1600">
                <a:ea typeface="+mn-lt"/>
                <a:cs typeface="+mn-lt"/>
              </a:rPr>
              <a:t>)</a:t>
            </a:r>
            <a:endParaRPr lang="en-US" sz="1600"/>
          </a:p>
          <a:p>
            <a:pPr marL="285750" indent="-285750">
              <a:buFont typeface="Wingdings"/>
              <a:buChar char="Ø"/>
            </a:pPr>
            <a:endParaRPr lang="en-US" sz="1600"/>
          </a:p>
          <a:p>
            <a:pPr marL="285750" indent="-285750">
              <a:buFont typeface="Wingdings"/>
              <a:buChar char="Ø"/>
            </a:pPr>
            <a:endParaRPr lang="en-US" sz="1600"/>
          </a:p>
          <a:p>
            <a:pPr marL="285750" indent="-285750">
              <a:buFont typeface="Wingdings"/>
              <a:buChar char="Ø"/>
            </a:pPr>
            <a:endParaRPr lang="en-US" sz="1600">
              <a:ea typeface="Calibri"/>
              <a:cs typeface="Calibri"/>
            </a:endParaRPr>
          </a:p>
        </p:txBody>
      </p:sp>
      <p:pic>
        <p:nvPicPr>
          <p:cNvPr id="8" name="Picture 7" descr="A diagram of a block diagram&#10;&#10;AI-generated content may be incorrect.">
            <a:extLst>
              <a:ext uri="{FF2B5EF4-FFF2-40B4-BE49-F238E27FC236}">
                <a16:creationId xmlns:a16="http://schemas.microsoft.com/office/drawing/2014/main" id="{C0CF3E3B-A1C6-79E3-82F0-9F42E8E8D649}"/>
              </a:ext>
            </a:extLst>
          </p:cNvPr>
          <p:cNvPicPr>
            <a:picLocks noChangeAspect="1"/>
          </p:cNvPicPr>
          <p:nvPr/>
        </p:nvPicPr>
        <p:blipFill>
          <a:blip r:embed="rId3"/>
          <a:stretch>
            <a:fillRect/>
          </a:stretch>
        </p:blipFill>
        <p:spPr>
          <a:xfrm>
            <a:off x="8025867" y="1591999"/>
            <a:ext cx="2958119" cy="3108666"/>
          </a:xfrm>
          <a:prstGeom prst="rect">
            <a:avLst/>
          </a:prstGeom>
        </p:spPr>
      </p:pic>
      <p:sp>
        <p:nvSpPr>
          <p:cNvPr id="9" name="TextBox 8">
            <a:extLst>
              <a:ext uri="{FF2B5EF4-FFF2-40B4-BE49-F238E27FC236}">
                <a16:creationId xmlns:a16="http://schemas.microsoft.com/office/drawing/2014/main" id="{E128A50E-38B4-9B05-389E-93A9DB9CB41B}"/>
              </a:ext>
            </a:extLst>
          </p:cNvPr>
          <p:cNvSpPr txBox="1"/>
          <p:nvPr/>
        </p:nvSpPr>
        <p:spPr>
          <a:xfrm>
            <a:off x="7308288" y="4869970"/>
            <a:ext cx="449704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ea typeface="+mn-lt"/>
                <a:cs typeface="+mn-lt"/>
              </a:rPr>
              <a:t>https://www.researchgate.net/figure/Model-2-Architecture-of-ConvLstm_fig3_328848867</a:t>
            </a:r>
            <a:endParaRPr lang="en-US" sz="700"/>
          </a:p>
        </p:txBody>
      </p:sp>
    </p:spTree>
    <p:extLst>
      <p:ext uri="{BB962C8B-B14F-4D97-AF65-F5344CB8AC3E}">
        <p14:creationId xmlns:p14="http://schemas.microsoft.com/office/powerpoint/2010/main" val="421928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6B8AD-89D7-8BE9-ABBE-F294A7380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7E19F-30D7-57A5-4730-670EDC135B10}"/>
              </a:ext>
            </a:extLst>
          </p:cNvPr>
          <p:cNvSpPr>
            <a:spLocks noGrp="1"/>
          </p:cNvSpPr>
          <p:nvPr>
            <p:ph type="title"/>
          </p:nvPr>
        </p:nvSpPr>
        <p:spPr>
          <a:xfrm>
            <a:off x="1400620" y="851145"/>
            <a:ext cx="10006445" cy="1293785"/>
          </a:xfrm>
        </p:spPr>
        <p:txBody>
          <a:bodyPr/>
          <a:lstStyle/>
          <a:p>
            <a:r>
              <a:rPr lang="en-US" sz="4200" err="1"/>
              <a:t>ConvLSTM</a:t>
            </a:r>
            <a:r>
              <a:rPr lang="en-US" sz="4200"/>
              <a:t> Model (For Strokes Data)</a:t>
            </a:r>
            <a:endParaRPr lang="en-US"/>
          </a:p>
        </p:txBody>
      </p:sp>
      <p:sp>
        <p:nvSpPr>
          <p:cNvPr id="6" name="TextBox 5">
            <a:extLst>
              <a:ext uri="{FF2B5EF4-FFF2-40B4-BE49-F238E27FC236}">
                <a16:creationId xmlns:a16="http://schemas.microsoft.com/office/drawing/2014/main" id="{F3CC60AD-BF4E-B9F8-374C-1E6CC9C89005}"/>
              </a:ext>
            </a:extLst>
          </p:cNvPr>
          <p:cNvSpPr txBox="1"/>
          <p:nvPr/>
        </p:nvSpPr>
        <p:spPr>
          <a:xfrm>
            <a:off x="273712" y="1957591"/>
            <a:ext cx="856143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1600">
              <a:ea typeface="+mn-lt"/>
              <a:cs typeface="+mn-lt"/>
            </a:endParaRPr>
          </a:p>
          <a:p>
            <a:pPr marL="285750" indent="-285750">
              <a:buFont typeface="Wingdings"/>
              <a:buChar char="Ø"/>
            </a:pPr>
            <a:r>
              <a:rPr lang="en-US" sz="1600">
                <a:ea typeface="+mn-lt"/>
                <a:cs typeface="+mn-lt"/>
              </a:rPr>
              <a:t>Key Challenges included transforming stroke data into 2D temporal frames suitable for </a:t>
            </a:r>
            <a:r>
              <a:rPr lang="en-US" sz="1600" err="1">
                <a:ea typeface="+mn-lt"/>
                <a:cs typeface="+mn-lt"/>
              </a:rPr>
              <a:t>ConvLSTM</a:t>
            </a:r>
            <a:r>
              <a:rPr lang="en-US" sz="1600">
                <a:ea typeface="+mn-lt"/>
                <a:cs typeface="+mn-lt"/>
              </a:rPr>
              <a:t>, while preserving stroke sequence order.  And Heavy Training time (27 mins per epoch with GPUs and Slower at Inference than LSTM)</a:t>
            </a:r>
          </a:p>
          <a:p>
            <a:pPr marL="285750" indent="-285750">
              <a:buFont typeface="Wingdings"/>
              <a:buChar char="Ø"/>
            </a:pPr>
            <a:endParaRPr lang="en-US" sz="1600">
              <a:ea typeface="+mn-lt"/>
              <a:cs typeface="+mn-lt"/>
            </a:endParaRPr>
          </a:p>
          <a:p>
            <a:pPr marL="285750" indent="-285750">
              <a:buFont typeface="Wingdings"/>
              <a:buChar char="Ø"/>
            </a:pPr>
            <a:r>
              <a:rPr lang="en-US" sz="1600">
                <a:ea typeface="+mn-lt"/>
                <a:cs typeface="+mn-lt"/>
              </a:rPr>
              <a:t>Other challenges involved managing longer training times, GPU memory constraints, and tuning convolutional kernel sizes for optimal pattern recognition. </a:t>
            </a:r>
          </a:p>
          <a:p>
            <a:pPr marL="285750" indent="-285750">
              <a:buFont typeface="Wingdings"/>
              <a:buChar char="Ø"/>
            </a:pPr>
            <a:endParaRPr lang="en-US" sz="1600">
              <a:ea typeface="Calibri"/>
              <a:cs typeface="Calibri"/>
            </a:endParaRPr>
          </a:p>
          <a:p>
            <a:pPr marL="285750" indent="-285750">
              <a:buFont typeface="Wingdings"/>
              <a:buChar char="Ø"/>
            </a:pPr>
            <a:r>
              <a:rPr lang="en-US" sz="1600">
                <a:ea typeface="+mn-lt"/>
                <a:cs typeface="+mn-lt"/>
              </a:rPr>
              <a:t>Number of Parameters: 798,904 ; </a:t>
            </a:r>
            <a:r>
              <a:rPr lang="en-US" sz="1600" b="1">
                <a:ea typeface="+mn-lt"/>
                <a:cs typeface="+mn-lt"/>
              </a:rPr>
              <a:t>Test Dataset Accuracy: 87.43%</a:t>
            </a:r>
          </a:p>
          <a:p>
            <a:pPr marL="285750" indent="-285750">
              <a:buFont typeface="Wingdings"/>
              <a:buChar char="Ø"/>
            </a:pPr>
            <a:r>
              <a:rPr lang="en-US" sz="1600" b="1">
                <a:ea typeface="Calibri"/>
                <a:cs typeface="Calibri"/>
              </a:rPr>
              <a:t>Research Paper Comparison: </a:t>
            </a:r>
            <a:r>
              <a:rPr lang="en-US" sz="1600">
                <a:ea typeface="Calibri"/>
                <a:cs typeface="Calibri"/>
              </a:rPr>
              <a:t>Deep Learning Assister depth estimation... by</a:t>
            </a:r>
            <a:r>
              <a:rPr lang="en-US" sz="1600" b="1">
                <a:ea typeface="Calibri"/>
                <a:cs typeface="Calibri"/>
              </a:rPr>
              <a:t> </a:t>
            </a:r>
            <a:r>
              <a:rPr lang="en-US" sz="1600">
                <a:ea typeface="+mn-lt"/>
                <a:cs typeface="+mn-lt"/>
              </a:rPr>
              <a:t>Faseeh et al did not use </a:t>
            </a:r>
            <a:r>
              <a:rPr lang="en-US" sz="1600" err="1">
                <a:ea typeface="+mn-lt"/>
                <a:cs typeface="+mn-lt"/>
              </a:rPr>
              <a:t>ConvLSTM</a:t>
            </a:r>
            <a:r>
              <a:rPr lang="en-US" sz="1600">
                <a:ea typeface="+mn-lt"/>
                <a:cs typeface="+mn-lt"/>
              </a:rPr>
              <a:t> for classification task but used for object depth estimation. We enhanced its capability for object classification tasks.</a:t>
            </a:r>
            <a:endParaRPr lang="en-US" sz="1600">
              <a:ea typeface="Calibri"/>
              <a:cs typeface="Calibri"/>
            </a:endParaRPr>
          </a:p>
          <a:p>
            <a:pPr marL="285750" indent="-285750">
              <a:buFont typeface="Wingdings"/>
              <a:buChar char="Ø"/>
            </a:pPr>
            <a:endParaRPr lang="en-US" sz="1600">
              <a:ea typeface="Calibri"/>
              <a:cs typeface="Calibri"/>
            </a:endParaRPr>
          </a:p>
          <a:p>
            <a:pPr marL="285750" indent="-285750">
              <a:buFont typeface="Wingdings"/>
              <a:buChar char="Ø"/>
            </a:pPr>
            <a:r>
              <a:rPr lang="en-US" sz="1600">
                <a:ea typeface="Calibri"/>
                <a:cs typeface="Calibri"/>
              </a:rPr>
              <a:t>Conclusion: For given dataset problem, it's best to stick with LSTM with faster training as good Accuracy can be attained with less parameters here</a:t>
            </a:r>
          </a:p>
        </p:txBody>
      </p:sp>
      <p:pic>
        <p:nvPicPr>
          <p:cNvPr id="3" name="Picture 2" descr="Drawing GIFs - Get the best gif on GIFER">
            <a:extLst>
              <a:ext uri="{FF2B5EF4-FFF2-40B4-BE49-F238E27FC236}">
                <a16:creationId xmlns:a16="http://schemas.microsoft.com/office/drawing/2014/main" id="{4663EBEA-EFC9-5164-34AB-9D0F1AAD7918}"/>
              </a:ext>
            </a:extLst>
          </p:cNvPr>
          <p:cNvPicPr>
            <a:picLocks noChangeAspect="1"/>
          </p:cNvPicPr>
          <p:nvPr/>
        </p:nvPicPr>
        <p:blipFill>
          <a:blip r:embed="rId3"/>
          <a:stretch>
            <a:fillRect/>
          </a:stretch>
        </p:blipFill>
        <p:spPr>
          <a:xfrm>
            <a:off x="8958476" y="2321050"/>
            <a:ext cx="3235377" cy="2592049"/>
          </a:xfrm>
          <a:prstGeom prst="rect">
            <a:avLst/>
          </a:prstGeom>
        </p:spPr>
      </p:pic>
    </p:spTree>
    <p:extLst>
      <p:ext uri="{BB962C8B-B14F-4D97-AF65-F5344CB8AC3E}">
        <p14:creationId xmlns:p14="http://schemas.microsoft.com/office/powerpoint/2010/main" val="123256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E61B3-C284-DFF3-BC8C-53A94F5D6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FE92B-3C74-0D6D-A016-7579201DD846}"/>
              </a:ext>
            </a:extLst>
          </p:cNvPr>
          <p:cNvSpPr>
            <a:spLocks noGrp="1"/>
          </p:cNvSpPr>
          <p:nvPr>
            <p:ph type="title"/>
          </p:nvPr>
        </p:nvSpPr>
        <p:spPr>
          <a:xfrm>
            <a:off x="1553020" y="200905"/>
            <a:ext cx="10006445" cy="1293785"/>
          </a:xfrm>
        </p:spPr>
        <p:txBody>
          <a:bodyPr/>
          <a:lstStyle/>
          <a:p>
            <a:r>
              <a:rPr lang="en-US" sz="4200" err="1"/>
              <a:t>ConvLSTM</a:t>
            </a:r>
            <a:r>
              <a:rPr lang="en-US" sz="4200"/>
              <a:t> Model (For Strokes Data)</a:t>
            </a:r>
            <a:endParaRPr lang="en-US"/>
          </a:p>
        </p:txBody>
      </p:sp>
      <p:pic>
        <p:nvPicPr>
          <p:cNvPr id="7" name="Picture 6">
            <a:extLst>
              <a:ext uri="{FF2B5EF4-FFF2-40B4-BE49-F238E27FC236}">
                <a16:creationId xmlns:a16="http://schemas.microsoft.com/office/drawing/2014/main" id="{FA56A961-54CB-7D25-7ED7-8527EC24AB01}"/>
              </a:ext>
            </a:extLst>
          </p:cNvPr>
          <p:cNvPicPr>
            <a:picLocks noChangeAspect="1"/>
          </p:cNvPicPr>
          <p:nvPr/>
        </p:nvPicPr>
        <p:blipFill>
          <a:blip r:embed="rId3"/>
          <a:stretch>
            <a:fillRect/>
          </a:stretch>
        </p:blipFill>
        <p:spPr>
          <a:xfrm>
            <a:off x="1828657" y="1815094"/>
            <a:ext cx="4728414" cy="3355859"/>
          </a:xfrm>
          <a:prstGeom prst="rect">
            <a:avLst/>
          </a:prstGeom>
        </p:spPr>
      </p:pic>
      <p:sp>
        <p:nvSpPr>
          <p:cNvPr id="9" name="TextBox 8">
            <a:extLst>
              <a:ext uri="{FF2B5EF4-FFF2-40B4-BE49-F238E27FC236}">
                <a16:creationId xmlns:a16="http://schemas.microsoft.com/office/drawing/2014/main" id="{0A452205-7F47-BE2A-0B65-9D0B579C901A}"/>
              </a:ext>
            </a:extLst>
          </p:cNvPr>
          <p:cNvSpPr txBox="1"/>
          <p:nvPr/>
        </p:nvSpPr>
        <p:spPr>
          <a:xfrm>
            <a:off x="6675869" y="6543015"/>
            <a:ext cx="5132237" cy="276999"/>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Training Results: Accuracy Values and Loss Values  over epochs</a:t>
            </a:r>
          </a:p>
        </p:txBody>
      </p:sp>
      <p:sp>
        <p:nvSpPr>
          <p:cNvPr id="10" name="TextBox 9">
            <a:extLst>
              <a:ext uri="{FF2B5EF4-FFF2-40B4-BE49-F238E27FC236}">
                <a16:creationId xmlns:a16="http://schemas.microsoft.com/office/drawing/2014/main" id="{AE097A65-08F5-66AB-2854-D0DA130672CC}"/>
              </a:ext>
            </a:extLst>
          </p:cNvPr>
          <p:cNvSpPr txBox="1"/>
          <p:nvPr/>
        </p:nvSpPr>
        <p:spPr>
          <a:xfrm>
            <a:off x="1953467" y="5168333"/>
            <a:ext cx="5132237" cy="276999"/>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Comparison Across both LSTM based Strokes Models</a:t>
            </a:r>
            <a:endParaRPr lang="en-US"/>
          </a:p>
        </p:txBody>
      </p:sp>
      <p:pic>
        <p:nvPicPr>
          <p:cNvPr id="6" name="Picture 5" descr="A graph with a line&#10;&#10;AI-generated content may be incorrect.">
            <a:extLst>
              <a:ext uri="{FF2B5EF4-FFF2-40B4-BE49-F238E27FC236}">
                <a16:creationId xmlns:a16="http://schemas.microsoft.com/office/drawing/2014/main" id="{01DA9AFA-8A6F-0DF3-24E4-D7C83A3C7DD6}"/>
              </a:ext>
            </a:extLst>
          </p:cNvPr>
          <p:cNvPicPr>
            <a:picLocks noChangeAspect="1"/>
          </p:cNvPicPr>
          <p:nvPr/>
        </p:nvPicPr>
        <p:blipFill>
          <a:blip r:embed="rId4"/>
          <a:stretch>
            <a:fillRect/>
          </a:stretch>
        </p:blipFill>
        <p:spPr>
          <a:xfrm>
            <a:off x="7791621" y="1142999"/>
            <a:ext cx="3530258" cy="2794001"/>
          </a:xfrm>
          <a:prstGeom prst="rect">
            <a:avLst/>
          </a:prstGeom>
        </p:spPr>
      </p:pic>
      <p:pic>
        <p:nvPicPr>
          <p:cNvPr id="8" name="Picture 7" descr="A graph with a line&#10;&#10;AI-generated content may be incorrect.">
            <a:extLst>
              <a:ext uri="{FF2B5EF4-FFF2-40B4-BE49-F238E27FC236}">
                <a16:creationId xmlns:a16="http://schemas.microsoft.com/office/drawing/2014/main" id="{050A6332-7347-5036-CC52-98F2BEBA758A}"/>
              </a:ext>
            </a:extLst>
          </p:cNvPr>
          <p:cNvPicPr>
            <a:picLocks noChangeAspect="1"/>
          </p:cNvPicPr>
          <p:nvPr/>
        </p:nvPicPr>
        <p:blipFill>
          <a:blip r:embed="rId5"/>
          <a:stretch>
            <a:fillRect/>
          </a:stretch>
        </p:blipFill>
        <p:spPr>
          <a:xfrm>
            <a:off x="7970576" y="3937000"/>
            <a:ext cx="3351279" cy="2511138"/>
          </a:xfrm>
          <a:prstGeom prst="rect">
            <a:avLst/>
          </a:prstGeom>
        </p:spPr>
      </p:pic>
    </p:spTree>
    <p:extLst>
      <p:ext uri="{BB962C8B-B14F-4D97-AF65-F5344CB8AC3E}">
        <p14:creationId xmlns:p14="http://schemas.microsoft.com/office/powerpoint/2010/main" val="315225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89011-6FD9-5191-E57C-46F2A1D91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E5D5E-EC28-2224-811C-4BEE9888C3B8}"/>
              </a:ext>
            </a:extLst>
          </p:cNvPr>
          <p:cNvSpPr>
            <a:spLocks noGrp="1"/>
          </p:cNvSpPr>
          <p:nvPr>
            <p:ph type="title"/>
          </p:nvPr>
        </p:nvSpPr>
        <p:spPr>
          <a:xfrm>
            <a:off x="2040201" y="414765"/>
            <a:ext cx="8657330" cy="1293785"/>
          </a:xfrm>
        </p:spPr>
        <p:txBody>
          <a:bodyPr/>
          <a:lstStyle/>
          <a:p>
            <a:r>
              <a:rPr lang="en-US" sz="4200"/>
              <a:t>Vision Transformer (Image Data)</a:t>
            </a:r>
            <a:endParaRPr lang="en-US"/>
          </a:p>
        </p:txBody>
      </p:sp>
      <p:sp>
        <p:nvSpPr>
          <p:cNvPr id="6" name="TextBox 5">
            <a:extLst>
              <a:ext uri="{FF2B5EF4-FFF2-40B4-BE49-F238E27FC236}">
                <a16:creationId xmlns:a16="http://schemas.microsoft.com/office/drawing/2014/main" id="{60AB5731-7E61-EEA0-E28A-2A3812949B23}"/>
              </a:ext>
            </a:extLst>
          </p:cNvPr>
          <p:cNvSpPr txBox="1"/>
          <p:nvPr/>
        </p:nvSpPr>
        <p:spPr>
          <a:xfrm>
            <a:off x="575277" y="1732744"/>
            <a:ext cx="8263838"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b="1">
                <a:ea typeface="+mn-lt"/>
                <a:cs typeface="+mn-lt"/>
              </a:rPr>
              <a:t>Vision Transformer (</a:t>
            </a:r>
            <a:r>
              <a:rPr lang="en-US" sz="1600" b="1" err="1">
                <a:ea typeface="+mn-lt"/>
                <a:cs typeface="+mn-lt"/>
              </a:rPr>
              <a:t>ViT</a:t>
            </a:r>
            <a:r>
              <a:rPr lang="en-US" sz="1600" b="1">
                <a:ea typeface="+mn-lt"/>
                <a:cs typeface="+mn-lt"/>
              </a:rPr>
              <a:t>)</a:t>
            </a:r>
            <a:r>
              <a:rPr lang="en-US" sz="1600">
                <a:ea typeface="+mn-lt"/>
                <a:cs typeface="+mn-lt"/>
              </a:rPr>
              <a:t> applies Transformer architecture to image data by splitting images into patches and treating them as a sequence, enabling global context learning without convolutions. </a:t>
            </a:r>
            <a:endParaRPr lang="en-US" sz="1600"/>
          </a:p>
          <a:p>
            <a:pPr marL="285750" indent="-285750">
              <a:buFont typeface="Wingdings"/>
              <a:buChar char="Ø"/>
            </a:pPr>
            <a:endParaRPr lang="en-US" sz="1600"/>
          </a:p>
          <a:p>
            <a:pPr marL="285750" indent="-285750">
              <a:buFont typeface="Wingdings"/>
              <a:buChar char="Ø"/>
            </a:pPr>
            <a:r>
              <a:rPr lang="en-US" sz="1600">
                <a:ea typeface="+mn-lt"/>
                <a:cs typeface="+mn-lt"/>
              </a:rPr>
              <a:t>In this model, grayscale images (28×28) are split into patches (4×4) hyperparameter tuned, each of which is linearly embedded into a vector. The Transformer layers then process this sequence to learn spatial relationships and features. </a:t>
            </a:r>
            <a:endParaRPr lang="en-US" sz="1600"/>
          </a:p>
          <a:p>
            <a:pPr marL="285750" indent="-285750">
              <a:buFont typeface="Wingdings"/>
              <a:buChar char="Ø"/>
            </a:pPr>
            <a:endParaRPr lang="en-US" sz="1600"/>
          </a:p>
          <a:p>
            <a:pPr marL="285750" indent="-285750">
              <a:buFont typeface="Wingdings"/>
              <a:buChar char="Ø"/>
            </a:pPr>
            <a:r>
              <a:rPr lang="en-US" sz="1600" err="1">
                <a:ea typeface="+mn-lt"/>
                <a:cs typeface="+mn-lt"/>
              </a:rPr>
              <a:t>ViT</a:t>
            </a:r>
            <a:r>
              <a:rPr lang="en-US" sz="1600">
                <a:ea typeface="+mn-lt"/>
                <a:cs typeface="+mn-lt"/>
              </a:rPr>
              <a:t> is effective for small grayscale image data with proper patching and embedding. It requires </a:t>
            </a:r>
            <a:r>
              <a:rPr lang="en-US" sz="1600" b="1">
                <a:ea typeface="+mn-lt"/>
                <a:cs typeface="+mn-lt"/>
              </a:rPr>
              <a:t>more compute than LSTM</a:t>
            </a:r>
            <a:r>
              <a:rPr lang="en-US" sz="1600">
                <a:ea typeface="+mn-lt"/>
                <a:cs typeface="+mn-lt"/>
              </a:rPr>
              <a:t>, but it learns better global features due to self-attention. </a:t>
            </a:r>
            <a:endParaRPr lang="en-US" sz="1600"/>
          </a:p>
          <a:p>
            <a:pPr marL="285750" indent="-285750">
              <a:buFont typeface="Wingdings"/>
              <a:buChar char="Ø"/>
            </a:pPr>
            <a:endParaRPr lang="en-US" sz="1600"/>
          </a:p>
          <a:p>
            <a:pPr marL="285750" indent="-285750">
              <a:buFont typeface="Wingdings"/>
              <a:buChar char="Ø"/>
            </a:pPr>
            <a:r>
              <a:rPr lang="en-US" sz="1600" b="1">
                <a:ea typeface="+mn-lt"/>
                <a:cs typeface="+mn-lt"/>
              </a:rPr>
              <a:t>Patch → Embedding → Positional Encoding → Transformer Encoder × N → Global Pool → MLP → SoftMax</a:t>
            </a:r>
            <a:r>
              <a:rPr lang="en-US" sz="1600">
                <a:ea typeface="+mn-lt"/>
                <a:cs typeface="+mn-lt"/>
              </a:rPr>
              <a:t> </a:t>
            </a:r>
            <a:endParaRPr lang="en-US" sz="1600"/>
          </a:p>
          <a:p>
            <a:pPr marL="285750" indent="-285750">
              <a:buFont typeface="Wingdings"/>
              <a:buChar char="Ø"/>
            </a:pPr>
            <a:endParaRPr lang="en-US" sz="1600">
              <a:ea typeface="Calibri"/>
              <a:cs typeface="Calibri"/>
            </a:endParaRPr>
          </a:p>
        </p:txBody>
      </p:sp>
      <p:pic>
        <p:nvPicPr>
          <p:cNvPr id="4" name="Picture 3" descr="A pixelated image of a clock&#10;&#10;AI-generated content may be incorrect.">
            <a:extLst>
              <a:ext uri="{FF2B5EF4-FFF2-40B4-BE49-F238E27FC236}">
                <a16:creationId xmlns:a16="http://schemas.microsoft.com/office/drawing/2014/main" id="{197D6B3E-3A64-5A23-07D9-551F5178E3B1}"/>
              </a:ext>
            </a:extLst>
          </p:cNvPr>
          <p:cNvPicPr>
            <a:picLocks noChangeAspect="1"/>
          </p:cNvPicPr>
          <p:nvPr/>
        </p:nvPicPr>
        <p:blipFill>
          <a:blip r:embed="rId3"/>
          <a:stretch>
            <a:fillRect/>
          </a:stretch>
        </p:blipFill>
        <p:spPr>
          <a:xfrm>
            <a:off x="9016791" y="2524409"/>
            <a:ext cx="2569519" cy="2448299"/>
          </a:xfrm>
          <a:prstGeom prst="rect">
            <a:avLst/>
          </a:prstGeom>
        </p:spPr>
      </p:pic>
    </p:spTree>
    <p:extLst>
      <p:ext uri="{BB962C8B-B14F-4D97-AF65-F5344CB8AC3E}">
        <p14:creationId xmlns:p14="http://schemas.microsoft.com/office/powerpoint/2010/main" val="3860370218"/>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2.xml><?xml version="1.0" encoding="utf-8"?>
<ds:datastoreItem xmlns:ds="http://schemas.openxmlformats.org/officeDocument/2006/customXml" ds:itemID="{5A7188B1-CB43-4216-A332-EE7733BC22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E52C7A-8834-4F18-859F-7167A187E13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3382</Words>
  <Application>Microsoft Macintosh PowerPoint</Application>
  <PresentationFormat>Widescreen</PresentationFormat>
  <Paragraphs>459</Paragraphs>
  <Slides>34</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Calibri,Sans-Serif</vt:lpstr>
      <vt:lpstr>Courier New</vt:lpstr>
      <vt:lpstr>Neue Haas Grotesk Text Pro</vt:lpstr>
      <vt:lpstr>Wingdings</vt:lpstr>
      <vt:lpstr>Wingdings,Sans-Serif</vt:lpstr>
      <vt:lpstr>VanillaVTI</vt:lpstr>
      <vt:lpstr>CS776 Project  by Team: God's Eye  </vt:lpstr>
      <vt:lpstr>Outline of Presentation</vt:lpstr>
      <vt:lpstr>Project Brief</vt:lpstr>
      <vt:lpstr>PowerPoint Presentation</vt:lpstr>
      <vt:lpstr>PowerPoint Presentation</vt:lpstr>
      <vt:lpstr>ConvLSTM Model (For Strokes Data)</vt:lpstr>
      <vt:lpstr>ConvLSTM Model (For Strokes Data)</vt:lpstr>
      <vt:lpstr>ConvLSTM Model (For Strokes Data)</vt:lpstr>
      <vt:lpstr>Vision Transformer (Image Data)</vt:lpstr>
      <vt:lpstr>Vision Transformer (Image Data)</vt:lpstr>
      <vt:lpstr>Transformer Model (For Strokes Data)</vt:lpstr>
      <vt:lpstr>Transformer Model (For StrokesData)</vt:lpstr>
      <vt:lpstr>Our Novel Solution to Problem !!  </vt:lpstr>
      <vt:lpstr>Hybrid Model (strokes + image)</vt:lpstr>
      <vt:lpstr>Hybrid Model (strokes + image)</vt:lpstr>
      <vt:lpstr>CNN Based Model </vt:lpstr>
      <vt:lpstr>Ablation study on CNN</vt:lpstr>
      <vt:lpstr>InceptionV3 Model</vt:lpstr>
      <vt:lpstr>InceptionV3 Model Ablation Study</vt:lpstr>
      <vt:lpstr>InceptionV3 Model Ablation Study</vt:lpstr>
      <vt:lpstr>InceptionV3 Model Ablation Study</vt:lpstr>
      <vt:lpstr>Pretrained:  VGG16 Model</vt:lpstr>
      <vt:lpstr>Ablation Study</vt:lpstr>
      <vt:lpstr>Results:</vt:lpstr>
      <vt:lpstr>Pretrained:  ResNet</vt:lpstr>
      <vt:lpstr>Pretrained:  MobileNet</vt:lpstr>
      <vt:lpstr>Ablation Study and Result</vt:lpstr>
      <vt:lpstr>Comparative Analysis of all Techniques</vt:lpstr>
      <vt:lpstr>Let's go for a Demo at ~50–100ms inference per input!</vt:lpstr>
      <vt:lpstr>Industry Use cases</vt:lpstr>
      <vt:lpstr>Industry Use cases (Contd.)</vt:lpstr>
      <vt:lpstr>That's all from DoodleVision Folks!  Thank you and have a Deeper- Learning ahead! :)</vt:lpstr>
      <vt:lpstr>Team Contributions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Aryan Agarwal</cp:lastModifiedBy>
  <cp:revision>104</cp:revision>
  <dcterms:created xsi:type="dcterms:W3CDTF">2025-03-16T07:26:01Z</dcterms:created>
  <dcterms:modified xsi:type="dcterms:W3CDTF">2025-04-17T07:22:27Z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